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
  </p:notesMasterIdLst>
  <p:handoutMasterIdLst>
    <p:handoutMasterId r:id="rId52"/>
  </p:handoutMasterIdLst>
  <p:sldIdLst>
    <p:sldId id="294" r:id="rId3"/>
    <p:sldId id="308" r:id="rId4"/>
    <p:sldId id="301" r:id="rId6"/>
    <p:sldId id="275" r:id="rId7"/>
    <p:sldId id="283" r:id="rId8"/>
    <p:sldId id="319" r:id="rId9"/>
    <p:sldId id="320" r:id="rId10"/>
    <p:sldId id="322" r:id="rId11"/>
    <p:sldId id="323" r:id="rId12"/>
    <p:sldId id="333" r:id="rId13"/>
    <p:sldId id="334" r:id="rId14"/>
    <p:sldId id="371" r:id="rId15"/>
    <p:sldId id="336" r:id="rId16"/>
    <p:sldId id="337" r:id="rId17"/>
    <p:sldId id="364" r:id="rId18"/>
    <p:sldId id="365" r:id="rId19"/>
    <p:sldId id="366" r:id="rId20"/>
    <p:sldId id="367" r:id="rId21"/>
    <p:sldId id="369" r:id="rId22"/>
    <p:sldId id="348" r:id="rId23"/>
    <p:sldId id="349" r:id="rId24"/>
    <p:sldId id="350" r:id="rId25"/>
    <p:sldId id="353" r:id="rId26"/>
    <p:sldId id="372" r:id="rId27"/>
    <p:sldId id="373" r:id="rId28"/>
    <p:sldId id="374" r:id="rId29"/>
    <p:sldId id="375" r:id="rId30"/>
    <p:sldId id="376" r:id="rId31"/>
    <p:sldId id="377" r:id="rId32"/>
    <p:sldId id="378" r:id="rId33"/>
    <p:sldId id="379" r:id="rId34"/>
    <p:sldId id="380" r:id="rId35"/>
    <p:sldId id="381" r:id="rId36"/>
    <p:sldId id="405" r:id="rId37"/>
    <p:sldId id="387" r:id="rId38"/>
    <p:sldId id="382" r:id="rId39"/>
    <p:sldId id="383" r:id="rId40"/>
    <p:sldId id="384" r:id="rId41"/>
    <p:sldId id="385" r:id="rId42"/>
    <p:sldId id="386" r:id="rId43"/>
    <p:sldId id="388" r:id="rId44"/>
    <p:sldId id="389" r:id="rId45"/>
    <p:sldId id="390" r:id="rId46"/>
    <p:sldId id="391" r:id="rId47"/>
    <p:sldId id="392" r:id="rId48"/>
    <p:sldId id="406" r:id="rId49"/>
    <p:sldId id="393" r:id="rId50"/>
    <p:sldId id="299" r:id="rId51"/>
  </p:sldIdLst>
  <p:sldSz cx="9144000" cy="6858000" type="screen4x3"/>
  <p:notesSz cx="6858000" cy="9144000"/>
  <p:custDataLst>
    <p:tags r:id="rId5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RichaBhushan" initials="R" lastIdx="1" clrIdx="0"/>
  <p:cmAuthor id="1" name="Amit Pandey" initials="AP" lastIdx="6" clrIdx="1"/>
  <p:cmAuthor id="2" name="ideas" initials="i" lastIdx="14"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17" autoAdjust="0"/>
    <p:restoredTop sz="77257" autoAdjust="0"/>
  </p:normalViewPr>
  <p:slideViewPr>
    <p:cSldViewPr>
      <p:cViewPr varScale="1">
        <p:scale>
          <a:sx n="87" d="100"/>
          <a:sy n="87" d="100"/>
        </p:scale>
        <p:origin x="2310" y="84"/>
      </p:cViewPr>
      <p:guideLst>
        <p:guide orient="horz" pos="2160"/>
        <p:guide pos="2880"/>
      </p:guideLst>
    </p:cSldViewPr>
  </p:slideViewPr>
  <p:notesTextViewPr>
    <p:cViewPr>
      <p:scale>
        <a:sx n="100" d="100"/>
        <a:sy n="100" d="100"/>
      </p:scale>
      <p:origin x="0" y="0"/>
    </p:cViewPr>
  </p:notesTextViewPr>
  <p:notesViewPr>
    <p:cSldViewPr>
      <p:cViewPr varScale="1">
        <p:scale>
          <a:sx n="56" d="100"/>
          <a:sy n="56" d="100"/>
        </p:scale>
        <p:origin x="-2886"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7" Type="http://schemas.openxmlformats.org/officeDocument/2006/relationships/tags" Target="tags/tag3.xml"/><Relationship Id="rId56" Type="http://schemas.openxmlformats.org/officeDocument/2006/relationships/commentAuthors" Target="commentAuthors.xml"/><Relationship Id="rId55" Type="http://schemas.openxmlformats.org/officeDocument/2006/relationships/tableStyles" Target="tableStyles.xml"/><Relationship Id="rId54" Type="http://schemas.openxmlformats.org/officeDocument/2006/relationships/viewProps" Target="viewProps.xml"/><Relationship Id="rId53" Type="http://schemas.openxmlformats.org/officeDocument/2006/relationships/presProps" Target="presProps.xml"/><Relationship Id="rId52" Type="http://schemas.openxmlformats.org/officeDocument/2006/relationships/handoutMaster" Target="handoutMasters/handoutMaster1.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notesMaster" Target="notesMasters/notesMaster1.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FB9F8FC-6E26-48E7-8799-D382D90C6110}" type="datetimeFigureOut">
              <a:rPr lang="en-US" smtClean="0"/>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8642126-72D9-4D7F-A630-93792730F99D}"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jpeg>
</file>

<file path=ppt/media/image11.jpeg>
</file>

<file path=ppt/media/image12.pn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69F1164-DC9E-4563-8C2A-78FD7DA4C9D2}" type="datetimeFigureOut">
              <a:rPr lang="en-US" smtClean="0"/>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49C4448-B535-4D1E-8418-9C9CCD497272}" type="slidenum">
              <a:rPr lang="en-US" smtClean="0"/>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SG" dirty="0"/>
          </a:p>
        </p:txBody>
      </p:sp>
      <p:sp>
        <p:nvSpPr>
          <p:cNvPr id="4" name="Slide Number Placeholder 3"/>
          <p:cNvSpPr>
            <a:spLocks noGrp="1"/>
          </p:cNvSpPr>
          <p:nvPr>
            <p:ph type="sldNum" sz="quarter" idx="10"/>
          </p:nvPr>
        </p:nvSpPr>
        <p:spPr/>
        <p:txBody>
          <a:bodyPr/>
          <a:lstStyle/>
          <a:p>
            <a:fld id="{5D0CB5AD-B5CB-4C3C-8863-2F6A9DA8C16B}" type="slidenum">
              <a:rPr lang="en-SG" smtClean="0"/>
            </a:fld>
            <a:endParaRPr lang="en-SG" dirty="0"/>
          </a:p>
        </p:txBody>
      </p:sp>
      <p:sp>
        <p:nvSpPr>
          <p:cNvPr id="5" name="Footer Placeholder 4"/>
          <p:cNvSpPr>
            <a:spLocks noGrp="1"/>
          </p:cNvSpPr>
          <p:nvPr>
            <p:ph type="ftr" sz="quarter" idx="11"/>
          </p:nvPr>
        </p:nvSpPr>
        <p:spPr/>
        <p:txBody>
          <a:bodyPr/>
          <a:lstStyle/>
          <a:p>
            <a:r>
              <a:rPr lang="en-SG"/>
              <a:t>Copyright iCare Life Pte. Ltd., Singapore 2016-17</a:t>
            </a:r>
            <a:endParaRPr lang="en-SG" dirty="0"/>
          </a:p>
        </p:txBody>
      </p:sp>
      <p:sp>
        <p:nvSpPr>
          <p:cNvPr id="6" name="Header Placeholder 5"/>
          <p:cNvSpPr>
            <a:spLocks noGrp="1"/>
          </p:cNvSpPr>
          <p:nvPr>
            <p:ph type="hdr" sz="quarter" idx="12"/>
          </p:nvPr>
        </p:nvSpPr>
        <p:spPr/>
        <p:txBody>
          <a:bodyPr/>
          <a:lstStyle/>
          <a:p>
            <a:r>
              <a:rPr lang="en-SG"/>
              <a:t>Trainers Notes</a:t>
            </a:r>
            <a:endParaRPr lang="en-SG"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dirty="0"/>
              <a:t>Divide the participants into four groups. Allocate one of the nutritional issues mentioned in the above table to each group. Allow the participants some time, say ten minutes,</a:t>
            </a:r>
            <a:r>
              <a:rPr lang="en-US" sz="1200" baseline="0" dirty="0"/>
              <a:t> </a:t>
            </a:r>
            <a:r>
              <a:rPr lang="en-US" sz="1200" dirty="0"/>
              <a:t>to discuss within the group and come up with a short talk or presentation on the issue, with respect to elders. One or more members</a:t>
            </a:r>
            <a:r>
              <a:rPr lang="en-US" sz="1200" baseline="0" dirty="0"/>
              <a:t> from e</a:t>
            </a:r>
            <a:r>
              <a:rPr lang="en-US" sz="1200" dirty="0"/>
              <a:t>ach group will then come forward and present a short talk or presentation on the nutritional issue highlighting its reasons and possible solutions.</a:t>
            </a:r>
            <a:endParaRPr lang="en-US" sz="1200" baseline="0" dirty="0"/>
          </a:p>
          <a:p>
            <a:endParaRPr lang="en-IN"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200"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latin typeface="+mn-lt"/>
                <a:ea typeface="+mn-ea"/>
                <a:cs typeface="+mn-cs"/>
              </a:rPr>
              <a:t>Q1. Are food supplements medicines?</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Ans:</a:t>
            </a:r>
            <a:r>
              <a:rPr lang="en-US" sz="1200" kern="1200" baseline="0" dirty="0">
                <a:solidFill>
                  <a:schemeClr val="tx1"/>
                </a:solidFill>
                <a:latin typeface="+mn-lt"/>
                <a:ea typeface="+mn-ea"/>
                <a:cs typeface="+mn-cs"/>
              </a:rPr>
              <a:t> Food supplements are not medicines. Food supplements provide a percentage of the daily recommended requirement of one or more essential nutrients. They can be in the form of pills, capsules, powders, or syrups and are normally derived from natural sources.  </a:t>
            </a:r>
            <a:endParaRPr lang="en-US" sz="1200" kern="1200" baseline="0" dirty="0">
              <a:solidFill>
                <a:schemeClr val="tx1"/>
              </a:solidFill>
              <a:latin typeface="+mn-lt"/>
              <a:ea typeface="+mn-ea"/>
              <a:cs typeface="+mn-cs"/>
            </a:endParaRPr>
          </a:p>
          <a:p>
            <a:endParaRPr lang="en-US" sz="1200" kern="1200" baseline="0" dirty="0">
              <a:solidFill>
                <a:schemeClr val="tx1"/>
              </a:solidFill>
              <a:latin typeface="+mn-lt"/>
              <a:ea typeface="+mn-ea"/>
              <a:cs typeface="+mn-cs"/>
            </a:endParaRPr>
          </a:p>
          <a:p>
            <a:endParaRPr lang="en-GB"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SG" dirty="0"/>
          </a:p>
        </p:txBody>
      </p:sp>
      <p:sp>
        <p:nvSpPr>
          <p:cNvPr id="4" name="Slide Number Placeholder 3"/>
          <p:cNvSpPr>
            <a:spLocks noGrp="1"/>
          </p:cNvSpPr>
          <p:nvPr>
            <p:ph type="sldNum" sz="quarter" idx="10"/>
          </p:nvPr>
        </p:nvSpPr>
        <p:spPr/>
        <p:txBody>
          <a:bodyPr/>
          <a:lstStyle/>
          <a:p>
            <a:fld id="{5D0CB5AD-B5CB-4C3C-8863-2F6A9DA8C16B}" type="slidenum">
              <a:rPr lang="en-SG" smtClean="0"/>
            </a:fld>
            <a:endParaRPr lang="en-SG" dirty="0"/>
          </a:p>
        </p:txBody>
      </p:sp>
      <p:sp>
        <p:nvSpPr>
          <p:cNvPr id="5" name="Footer Placeholder 4"/>
          <p:cNvSpPr>
            <a:spLocks noGrp="1"/>
          </p:cNvSpPr>
          <p:nvPr>
            <p:ph type="ftr" sz="quarter" idx="11"/>
          </p:nvPr>
        </p:nvSpPr>
        <p:spPr/>
        <p:txBody>
          <a:bodyPr/>
          <a:lstStyle/>
          <a:p>
            <a:r>
              <a:rPr lang="en-SG"/>
              <a:t>Copyright iCare Life Pte. Ltd., Singapore 2016-17</a:t>
            </a:r>
            <a:endParaRPr lang="en-SG" dirty="0"/>
          </a:p>
        </p:txBody>
      </p:sp>
      <p:sp>
        <p:nvSpPr>
          <p:cNvPr id="6" name="Header Placeholder 5"/>
          <p:cNvSpPr>
            <a:spLocks noGrp="1"/>
          </p:cNvSpPr>
          <p:nvPr>
            <p:ph type="hdr" sz="quarter" idx="12"/>
          </p:nvPr>
        </p:nvSpPr>
        <p:spPr/>
        <p:txBody>
          <a:bodyPr/>
          <a:lstStyle/>
          <a:p>
            <a:r>
              <a:rPr lang="en-SG"/>
              <a:t>Trainers Notes</a:t>
            </a:r>
            <a:endParaRPr lang="en-SG"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pPr lvl="0"/>
            <a:r>
              <a:rPr lang="en-US" sz="2400" dirty="0"/>
              <a:t>To eat healthy and stay healthy:</a:t>
            </a:r>
            <a:endParaRPr lang="en-US" sz="2400" dirty="0"/>
          </a:p>
          <a:p>
            <a:pPr lvl="1">
              <a:buFont typeface="Wingdings" panose="05000000000000000000" pitchFamily="2" charset="2"/>
              <a:buChar char="Ø"/>
            </a:pPr>
            <a:r>
              <a:rPr lang="en-US" sz="2400" dirty="0"/>
              <a:t>Eat only as much as required</a:t>
            </a:r>
            <a:endParaRPr lang="en-US" sz="2400" dirty="0"/>
          </a:p>
          <a:p>
            <a:pPr lvl="1">
              <a:buFont typeface="Wingdings" panose="05000000000000000000" pitchFamily="2" charset="2"/>
              <a:buChar char="Ø"/>
            </a:pPr>
            <a:r>
              <a:rPr lang="en-US" sz="2400" dirty="0"/>
              <a:t>Have five to six small meals spread over the day</a:t>
            </a:r>
            <a:endParaRPr lang="en-US" sz="2400" dirty="0"/>
          </a:p>
          <a:p>
            <a:pPr lvl="1">
              <a:buFont typeface="Wingdings" panose="05000000000000000000" pitchFamily="2" charset="2"/>
              <a:buChar char="Ø"/>
            </a:pPr>
            <a:r>
              <a:rPr lang="en-US" sz="2400" dirty="0"/>
              <a:t>Eat raw vegetables as salad with cooked food</a:t>
            </a:r>
            <a:endParaRPr lang="en-US" sz="2400" dirty="0"/>
          </a:p>
          <a:p>
            <a:pPr lvl="1">
              <a:buFont typeface="Wingdings" panose="05000000000000000000" pitchFamily="2" charset="2"/>
              <a:buChar char="Ø"/>
            </a:pPr>
            <a:r>
              <a:rPr lang="en-US" sz="2400" dirty="0"/>
              <a:t>Have fruits as snacks between meals</a:t>
            </a:r>
            <a:endParaRPr lang="en-US" sz="2400" dirty="0"/>
          </a:p>
          <a:p>
            <a:pPr lvl="1">
              <a:buFont typeface="Wingdings" panose="05000000000000000000" pitchFamily="2" charset="2"/>
              <a:buChar char="Ø"/>
            </a:pPr>
            <a:r>
              <a:rPr lang="en-US" sz="2400" dirty="0"/>
              <a:t>Have 2-3 liters of water every day</a:t>
            </a:r>
            <a:endParaRPr lang="en-US" sz="2400" dirty="0"/>
          </a:p>
          <a:p>
            <a:pPr lvl="1">
              <a:buFont typeface="Wingdings" panose="05000000000000000000" pitchFamily="2" charset="2"/>
              <a:buChar char="Ø"/>
            </a:pPr>
            <a:r>
              <a:rPr lang="en-US" sz="2400" dirty="0"/>
              <a:t>Eat your food in a relaxed manner</a:t>
            </a:r>
            <a:endParaRPr lang="en-US" sz="2400" dirty="0"/>
          </a:p>
          <a:p>
            <a:pPr lvl="1">
              <a:buFont typeface="Wingdings" panose="05000000000000000000" pitchFamily="2" charset="2"/>
              <a:buChar char="Ø"/>
            </a:pPr>
            <a:r>
              <a:rPr lang="en-US" sz="2400" dirty="0"/>
              <a:t>Keep having fluids throughout the day </a:t>
            </a:r>
            <a:endParaRPr lang="en-US" sz="2400" dirty="0"/>
          </a:p>
          <a:p>
            <a:pPr lvl="1">
              <a:buFont typeface="Wingdings" panose="05000000000000000000" pitchFamily="2" charset="2"/>
              <a:buChar char="Ø"/>
            </a:pPr>
            <a:r>
              <a:rPr lang="en-US" sz="2400" dirty="0"/>
              <a:t>Eat healthy foods like fresh fruits and vegetables, whole grains, legumes, milk and milk products, dry fruits, eggs, chicken, and lean meat</a:t>
            </a:r>
            <a:endParaRPr lang="en-US" sz="2400" dirty="0"/>
          </a:p>
          <a:p>
            <a:endParaRPr lang="en-IN"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lvl="0"/>
            <a:r>
              <a:rPr lang="en-US" sz="2400" dirty="0"/>
              <a:t>To eat healthy and stay healthy:</a:t>
            </a:r>
            <a:endParaRPr lang="en-US" sz="2400" dirty="0"/>
          </a:p>
          <a:p>
            <a:pPr lvl="1">
              <a:buFont typeface="Wingdings" panose="05000000000000000000" pitchFamily="2" charset="2"/>
              <a:buChar char="Ø"/>
            </a:pPr>
            <a:r>
              <a:rPr lang="en-US" sz="2400" dirty="0"/>
              <a:t>Include garlic, honey, and coconut in your food</a:t>
            </a:r>
            <a:endParaRPr lang="en-US" sz="2400" dirty="0"/>
          </a:p>
          <a:p>
            <a:pPr lvl="1">
              <a:buFont typeface="Wingdings" panose="05000000000000000000" pitchFamily="2" charset="2"/>
              <a:buChar char="Ø"/>
            </a:pPr>
            <a:r>
              <a:rPr lang="en-US" sz="2400" dirty="0"/>
              <a:t>Have steamed, baked, or sautéed food</a:t>
            </a:r>
            <a:endParaRPr lang="en-US" sz="2400" dirty="0"/>
          </a:p>
          <a:p>
            <a:pPr lvl="1">
              <a:buFont typeface="Wingdings" panose="05000000000000000000" pitchFamily="2" charset="2"/>
              <a:buChar char="Ø"/>
            </a:pPr>
            <a:r>
              <a:rPr lang="en-US" sz="2400" dirty="0"/>
              <a:t>Avoid deep fried, oily, very spicy, and microwave cooked food</a:t>
            </a:r>
            <a:endParaRPr lang="en-US" sz="2400" dirty="0"/>
          </a:p>
          <a:p>
            <a:pPr lvl="1">
              <a:buFont typeface="Wingdings" panose="05000000000000000000" pitchFamily="2" charset="2"/>
              <a:buChar char="Ø"/>
            </a:pPr>
            <a:r>
              <a:rPr lang="en-US" sz="2400" dirty="0"/>
              <a:t>Avoid foods like tobacco, alcohol, refined flour, white sugar, and excessive tea and coffee</a:t>
            </a:r>
            <a:endParaRPr lang="en-US" sz="2400" dirty="0"/>
          </a:p>
          <a:p>
            <a:pPr marL="238125" lvl="0" indent="-238125">
              <a:buFont typeface="Arial" panose="020B0604020202020204" pitchFamily="34" charset="0"/>
              <a:buChar char="•"/>
            </a:pPr>
            <a:endParaRPr lang="en-US" sz="1200"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latin typeface="+mn-lt"/>
                <a:ea typeface="+mn-ea"/>
                <a:cs typeface="+mn-cs"/>
              </a:rPr>
              <a:t>Q1. Why is it better to eat five</a:t>
            </a:r>
            <a:r>
              <a:rPr lang="en-US" sz="1200" kern="1200" baseline="0" dirty="0">
                <a:solidFill>
                  <a:schemeClr val="tx1"/>
                </a:solidFill>
                <a:latin typeface="+mn-lt"/>
                <a:ea typeface="+mn-ea"/>
                <a:cs typeface="+mn-cs"/>
              </a:rPr>
              <a:t> small meals than having three large meals in a day</a:t>
            </a:r>
            <a:r>
              <a:rPr lang="en-US" sz="1200" kern="1200" dirty="0">
                <a:solidFill>
                  <a:schemeClr val="tx1"/>
                </a:solidFill>
                <a:latin typeface="+mn-lt"/>
                <a:ea typeface="+mn-ea"/>
                <a:cs typeface="+mn-cs"/>
              </a:rPr>
              <a:t>?</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Ans:</a:t>
            </a:r>
            <a:r>
              <a:rPr lang="en-US" sz="1200" kern="1200" baseline="0" dirty="0">
                <a:solidFill>
                  <a:schemeClr val="tx1"/>
                </a:solidFill>
                <a:latin typeface="+mn-lt"/>
                <a:ea typeface="+mn-ea"/>
                <a:cs typeface="+mn-cs"/>
              </a:rPr>
              <a:t> When you have three large meals in a day – breakfast, lunch and dinner – there is a large time gap between meals. This can leave you feeling hungry and weak during mid-morning and evening. The long gap increases you appetite and you often tend to overeat at the next mealtime. By having five small meals during the day, you are eating after every few hours. This keeps away hunger pangs and keeps you energetic throughout the day. This also controls the urge to overeat at meal times. Research shows that having several small meals during the day also helps keep your weight under control.</a:t>
            </a:r>
            <a:endParaRPr lang="en-US" sz="1200"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SG" dirty="0"/>
          </a:p>
        </p:txBody>
      </p:sp>
      <p:sp>
        <p:nvSpPr>
          <p:cNvPr id="4" name="Slide Number Placeholder 3"/>
          <p:cNvSpPr>
            <a:spLocks noGrp="1"/>
          </p:cNvSpPr>
          <p:nvPr>
            <p:ph type="sldNum" sz="quarter" idx="10"/>
          </p:nvPr>
        </p:nvSpPr>
        <p:spPr/>
        <p:txBody>
          <a:bodyPr/>
          <a:lstStyle/>
          <a:p>
            <a:fld id="{5D0CB5AD-B5CB-4C3C-8863-2F6A9DA8C16B}" type="slidenum">
              <a:rPr lang="en-SG" smtClean="0"/>
            </a:fld>
            <a:endParaRPr lang="en-SG" dirty="0"/>
          </a:p>
        </p:txBody>
      </p:sp>
      <p:sp>
        <p:nvSpPr>
          <p:cNvPr id="5" name="Footer Placeholder 4"/>
          <p:cNvSpPr>
            <a:spLocks noGrp="1"/>
          </p:cNvSpPr>
          <p:nvPr>
            <p:ph type="ftr" sz="quarter" idx="11"/>
          </p:nvPr>
        </p:nvSpPr>
        <p:spPr/>
        <p:txBody>
          <a:bodyPr/>
          <a:lstStyle/>
          <a:p>
            <a:r>
              <a:rPr lang="en-SG"/>
              <a:t>Copyright iCare Life Pte. Ltd., Singapore 2016-17</a:t>
            </a:r>
            <a:endParaRPr lang="en-SG" dirty="0"/>
          </a:p>
        </p:txBody>
      </p:sp>
      <p:sp>
        <p:nvSpPr>
          <p:cNvPr id="6" name="Header Placeholder 5"/>
          <p:cNvSpPr>
            <a:spLocks noGrp="1"/>
          </p:cNvSpPr>
          <p:nvPr>
            <p:ph type="hdr" sz="quarter" idx="12"/>
          </p:nvPr>
        </p:nvSpPr>
        <p:spPr/>
        <p:txBody>
          <a:bodyPr/>
          <a:lstStyle/>
          <a:p>
            <a:r>
              <a:rPr lang="en-SG"/>
              <a:t>Trainers Notes</a:t>
            </a:r>
            <a:endParaRPr lang="en-SG"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SG" dirty="0"/>
          </a:p>
        </p:txBody>
      </p:sp>
      <p:sp>
        <p:nvSpPr>
          <p:cNvPr id="4" name="Slide Number Placeholder 3"/>
          <p:cNvSpPr>
            <a:spLocks noGrp="1"/>
          </p:cNvSpPr>
          <p:nvPr>
            <p:ph type="sldNum" sz="quarter" idx="10"/>
          </p:nvPr>
        </p:nvSpPr>
        <p:spPr/>
        <p:txBody>
          <a:bodyPr/>
          <a:lstStyle/>
          <a:p>
            <a:fld id="{5D0CB5AD-B5CB-4C3C-8863-2F6A9DA8C16B}" type="slidenum">
              <a:rPr lang="en-SG" smtClean="0"/>
            </a:fld>
            <a:endParaRPr lang="en-SG" dirty="0"/>
          </a:p>
        </p:txBody>
      </p:sp>
      <p:sp>
        <p:nvSpPr>
          <p:cNvPr id="5" name="Footer Placeholder 4"/>
          <p:cNvSpPr>
            <a:spLocks noGrp="1"/>
          </p:cNvSpPr>
          <p:nvPr>
            <p:ph type="ftr" sz="quarter" idx="11"/>
          </p:nvPr>
        </p:nvSpPr>
        <p:spPr/>
        <p:txBody>
          <a:bodyPr/>
          <a:lstStyle/>
          <a:p>
            <a:r>
              <a:rPr lang="en-SG"/>
              <a:t>Copyright iCare Life Pte. Ltd., Singapore 2016-17</a:t>
            </a:r>
            <a:endParaRPr lang="en-SG" dirty="0"/>
          </a:p>
        </p:txBody>
      </p:sp>
      <p:sp>
        <p:nvSpPr>
          <p:cNvPr id="6" name="Header Placeholder 5"/>
          <p:cNvSpPr>
            <a:spLocks noGrp="1"/>
          </p:cNvSpPr>
          <p:nvPr>
            <p:ph type="hdr" sz="quarter" idx="12"/>
          </p:nvPr>
        </p:nvSpPr>
        <p:spPr/>
        <p:txBody>
          <a:bodyPr/>
          <a:lstStyle/>
          <a:p>
            <a:r>
              <a:rPr lang="en-SG"/>
              <a:t>Trainers Notes</a:t>
            </a:r>
            <a:endParaRPr lang="en-SG"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lvl="0"/>
            <a:r>
              <a:rPr lang="en-US" sz="1200" dirty="0"/>
              <a:t>Wash the elder’s body with soap and water</a:t>
            </a:r>
            <a:endParaRPr lang="en-US" sz="1200" dirty="0"/>
          </a:p>
          <a:p>
            <a:pPr lvl="0"/>
            <a:r>
              <a:rPr lang="en-US" sz="1200" dirty="0"/>
              <a:t>Dry the elder’s body thoroughly</a:t>
            </a:r>
            <a:endParaRPr lang="en-US" sz="1200" dirty="0"/>
          </a:p>
          <a:p>
            <a:pPr lvl="0"/>
            <a:r>
              <a:rPr lang="en-US" sz="1200" dirty="0"/>
              <a:t>Lubricate the elder’s skin with a moisturizer</a:t>
            </a:r>
            <a:endParaRPr lang="en-US" sz="1200" dirty="0"/>
          </a:p>
          <a:p>
            <a:pPr lvl="0"/>
            <a:r>
              <a:rPr lang="en-US" sz="1200" dirty="0"/>
              <a:t>Wash the elder’s hair regularly</a:t>
            </a:r>
            <a:endParaRPr lang="en-US" sz="1200" dirty="0"/>
          </a:p>
          <a:p>
            <a:pPr lvl="0"/>
            <a:r>
              <a:rPr lang="en-US" sz="1200" dirty="0"/>
              <a:t>Brush the elder’s teeth twice a day</a:t>
            </a:r>
            <a:endParaRPr lang="en-US" sz="1200" dirty="0"/>
          </a:p>
          <a:p>
            <a:pPr lvl="0"/>
            <a:r>
              <a:rPr lang="en-US" sz="1200" dirty="0"/>
              <a:t>Clean the elder’s nose once or twice a day</a:t>
            </a:r>
            <a:endParaRPr lang="en-US" sz="1200" dirty="0"/>
          </a:p>
          <a:p>
            <a:pPr lvl="0"/>
            <a:r>
              <a:rPr lang="en-US" sz="1200" dirty="0"/>
              <a:t>Clean the external ear or pinna, every day with a cotton bud</a:t>
            </a:r>
            <a:endParaRPr lang="en-US" sz="1200" dirty="0"/>
          </a:p>
          <a:p>
            <a:pPr lvl="0"/>
            <a:r>
              <a:rPr lang="en-US" sz="1200" dirty="0"/>
              <a:t>Encourage the elder to wash hands several times in a day</a:t>
            </a:r>
            <a:endParaRPr lang="en-US" sz="1200" dirty="0"/>
          </a:p>
          <a:p>
            <a:r>
              <a:rPr lang="en-US" sz="1200" dirty="0"/>
              <a:t>Cut the elder’s nails short</a:t>
            </a:r>
            <a:endParaRPr lang="en-IN"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IN" sz="1200" kern="1200" dirty="0">
                <a:solidFill>
                  <a:schemeClr val="tx1"/>
                </a:solidFill>
                <a:latin typeface="+mn-lt"/>
                <a:ea typeface="+mn-ea"/>
                <a:cs typeface="+mn-cs"/>
              </a:rPr>
              <a:t>Q1.</a:t>
            </a:r>
            <a:r>
              <a:rPr lang="en-IN" sz="1200" kern="1200" baseline="0" dirty="0">
                <a:solidFill>
                  <a:schemeClr val="tx1"/>
                </a:solidFill>
                <a:latin typeface="+mn-lt"/>
                <a:ea typeface="+mn-ea"/>
                <a:cs typeface="+mn-cs"/>
              </a:rPr>
              <a:t> </a:t>
            </a:r>
            <a:r>
              <a:rPr lang="en-IN" sz="1200" kern="1200" dirty="0">
                <a:solidFill>
                  <a:schemeClr val="tx1"/>
                </a:solidFill>
                <a:latin typeface="+mn-lt"/>
                <a:ea typeface="+mn-ea"/>
                <a:cs typeface="+mn-cs"/>
              </a:rPr>
              <a:t>Are there elderly persons who may refuse to have a bath daily?	</a:t>
            </a:r>
            <a:endParaRPr lang="en-US" sz="1200" kern="1200" dirty="0">
              <a:solidFill>
                <a:schemeClr val="tx1"/>
              </a:solidFill>
              <a:latin typeface="+mn-lt"/>
              <a:ea typeface="+mn-ea"/>
              <a:cs typeface="+mn-cs"/>
            </a:endParaRPr>
          </a:p>
          <a:p>
            <a:r>
              <a:rPr lang="en-IN" sz="1200" kern="1200" dirty="0">
                <a:solidFill>
                  <a:schemeClr val="tx1"/>
                </a:solidFill>
                <a:latin typeface="+mn-lt"/>
                <a:ea typeface="+mn-ea"/>
                <a:cs typeface="+mn-cs"/>
              </a:rPr>
              <a:t>Ans. Yes, there are many such people who refuse to take a bath on a daily bath.  Some of the reasons may be as follows: -</a:t>
            </a:r>
            <a:endParaRPr lang="en-US" sz="1200" kern="1200" dirty="0">
              <a:solidFill>
                <a:schemeClr val="tx1"/>
              </a:solidFill>
              <a:latin typeface="+mn-lt"/>
              <a:ea typeface="+mn-ea"/>
              <a:cs typeface="+mn-cs"/>
            </a:endParaRPr>
          </a:p>
          <a:p>
            <a:pPr lvl="1"/>
            <a:r>
              <a:rPr lang="en-IN" sz="1200" kern="1200" dirty="0">
                <a:solidFill>
                  <a:schemeClr val="tx1"/>
                </a:solidFill>
                <a:latin typeface="+mn-lt"/>
                <a:ea typeface="+mn-ea"/>
                <a:cs typeface="+mn-cs"/>
              </a:rPr>
              <a:t>(a) Depression</a:t>
            </a:r>
            <a:endParaRPr lang="en-US" sz="1200" kern="1200" dirty="0">
              <a:solidFill>
                <a:schemeClr val="tx1"/>
              </a:solidFill>
              <a:latin typeface="+mn-lt"/>
              <a:ea typeface="+mn-ea"/>
              <a:cs typeface="+mn-cs"/>
            </a:endParaRPr>
          </a:p>
          <a:p>
            <a:pPr lvl="1"/>
            <a:r>
              <a:rPr lang="en-IN" sz="1200" kern="1200" dirty="0">
                <a:solidFill>
                  <a:schemeClr val="tx1"/>
                </a:solidFill>
                <a:latin typeface="+mn-lt"/>
                <a:ea typeface="+mn-ea"/>
                <a:cs typeface="+mn-cs"/>
              </a:rPr>
              <a:t>(b) Trying to avoid control of younger generation on themselves</a:t>
            </a:r>
            <a:endParaRPr lang="en-US" sz="1200" kern="1200" dirty="0">
              <a:solidFill>
                <a:schemeClr val="tx1"/>
              </a:solidFill>
              <a:latin typeface="+mn-lt"/>
              <a:ea typeface="+mn-ea"/>
              <a:cs typeface="+mn-cs"/>
            </a:endParaRPr>
          </a:p>
          <a:p>
            <a:pPr lvl="1"/>
            <a:r>
              <a:rPr lang="en-IN" sz="1200" kern="1200" dirty="0">
                <a:solidFill>
                  <a:schemeClr val="tx1"/>
                </a:solidFill>
                <a:latin typeface="+mn-lt"/>
                <a:ea typeface="+mn-ea"/>
                <a:cs typeface="+mn-cs"/>
              </a:rPr>
              <a:t>(c) Decreased sense of sight and smell of sweat.</a:t>
            </a:r>
            <a:endParaRPr lang="en-US" sz="1200" kern="1200" dirty="0">
              <a:solidFill>
                <a:schemeClr val="tx1"/>
              </a:solidFill>
              <a:latin typeface="+mn-lt"/>
              <a:ea typeface="+mn-ea"/>
              <a:cs typeface="+mn-cs"/>
            </a:endParaRPr>
          </a:p>
          <a:p>
            <a:pPr lvl="1"/>
            <a:r>
              <a:rPr lang="en-IN" sz="1200" kern="1200" dirty="0">
                <a:solidFill>
                  <a:schemeClr val="tx1"/>
                </a:solidFill>
                <a:latin typeface="+mn-lt"/>
                <a:ea typeface="+mn-ea"/>
                <a:cs typeface="+mn-cs"/>
              </a:rPr>
              <a:t>(d) Loss of memory- they forget as when did they last have a bath</a:t>
            </a:r>
            <a:endParaRPr lang="en-US" sz="1200" kern="1200" dirty="0">
              <a:solidFill>
                <a:schemeClr val="tx1"/>
              </a:solidFill>
              <a:latin typeface="+mn-lt"/>
              <a:ea typeface="+mn-ea"/>
              <a:cs typeface="+mn-cs"/>
            </a:endParaRPr>
          </a:p>
          <a:p>
            <a:pPr lvl="1"/>
            <a:r>
              <a:rPr lang="en-IN" sz="1200" kern="1200" dirty="0">
                <a:solidFill>
                  <a:schemeClr val="tx1"/>
                </a:solidFill>
                <a:latin typeface="+mn-lt"/>
                <a:ea typeface="+mn-ea"/>
                <a:cs typeface="+mn-cs"/>
              </a:rPr>
              <a:t>(e) Feeling uncomfortable or unsafe in bathrooms</a:t>
            </a:r>
            <a:endParaRPr lang="en-US" sz="1200" kern="1200" dirty="0">
              <a:solidFill>
                <a:schemeClr val="tx1"/>
              </a:solidFill>
              <a:latin typeface="+mn-lt"/>
              <a:ea typeface="+mn-ea"/>
              <a:cs typeface="+mn-cs"/>
            </a:endParaRPr>
          </a:p>
          <a:p>
            <a:pPr lvl="1"/>
            <a:r>
              <a:rPr lang="en-IN" sz="1200" kern="1200" dirty="0">
                <a:solidFill>
                  <a:schemeClr val="tx1"/>
                </a:solidFill>
                <a:latin typeface="+mn-lt"/>
                <a:ea typeface="+mn-ea"/>
                <a:cs typeface="+mn-cs"/>
              </a:rPr>
              <a:t>(f) A sense of uneasiness of being bathed by someone else</a:t>
            </a:r>
            <a:endParaRPr lang="en-US" sz="1200" kern="1200" dirty="0">
              <a:solidFill>
                <a:schemeClr val="tx1"/>
              </a:solidFill>
              <a:latin typeface="+mn-lt"/>
              <a:ea typeface="+mn-ea"/>
              <a:cs typeface="+mn-cs"/>
            </a:endParaRPr>
          </a:p>
          <a:p>
            <a:pPr lvl="1"/>
            <a:r>
              <a:rPr lang="en-IN" sz="1200" kern="1200" dirty="0">
                <a:solidFill>
                  <a:schemeClr val="tx1"/>
                </a:solidFill>
                <a:latin typeface="+mn-lt"/>
                <a:ea typeface="+mn-ea"/>
                <a:cs typeface="+mn-cs"/>
              </a:rPr>
              <a:t> </a:t>
            </a:r>
            <a:endParaRPr lang="en-US" sz="1200" kern="1200" dirty="0">
              <a:solidFill>
                <a:schemeClr val="tx1"/>
              </a:solidFill>
              <a:latin typeface="+mn-lt"/>
              <a:ea typeface="+mn-ea"/>
              <a:cs typeface="+mn-cs"/>
            </a:endParaRPr>
          </a:p>
          <a:p>
            <a:r>
              <a:rPr lang="en-IN" sz="1200" kern="1200" dirty="0">
                <a:solidFill>
                  <a:schemeClr val="tx1"/>
                </a:solidFill>
                <a:latin typeface="+mn-lt"/>
                <a:ea typeface="+mn-ea"/>
                <a:cs typeface="+mn-cs"/>
              </a:rPr>
              <a:t>Q2.</a:t>
            </a:r>
            <a:r>
              <a:rPr lang="en-IN" sz="1200" kern="1200" baseline="0" dirty="0">
                <a:solidFill>
                  <a:schemeClr val="tx1"/>
                </a:solidFill>
                <a:latin typeface="+mn-lt"/>
                <a:ea typeface="+mn-ea"/>
                <a:cs typeface="+mn-cs"/>
              </a:rPr>
              <a:t> </a:t>
            </a:r>
            <a:r>
              <a:rPr lang="en-IN" sz="1200" kern="1200" dirty="0">
                <a:solidFill>
                  <a:schemeClr val="tx1"/>
                </a:solidFill>
                <a:latin typeface="+mn-lt"/>
                <a:ea typeface="+mn-ea"/>
                <a:cs typeface="+mn-cs"/>
              </a:rPr>
              <a:t>What may happen if body hygiene is not maintained properly?</a:t>
            </a:r>
            <a:endParaRPr lang="en-US" sz="1200" kern="1200" dirty="0">
              <a:solidFill>
                <a:schemeClr val="tx1"/>
              </a:solidFill>
              <a:latin typeface="+mn-lt"/>
              <a:ea typeface="+mn-ea"/>
              <a:cs typeface="+mn-cs"/>
            </a:endParaRPr>
          </a:p>
          <a:p>
            <a:r>
              <a:rPr lang="en-IN" sz="1200" kern="1200" dirty="0">
                <a:solidFill>
                  <a:schemeClr val="tx1"/>
                </a:solidFill>
                <a:latin typeface="+mn-lt"/>
                <a:ea typeface="+mn-ea"/>
                <a:cs typeface="+mn-cs"/>
              </a:rPr>
              <a:t>Ans. Poor hygiene has a negative impact on the health of the elder as it allows the bacteria, viruses, and fungi to breed.  It may aggravate the illness of the elder or create a new illness in them.  Poor hygiene may take away the friends and family of the elder which will further make his emotional health poor.  Poor hygiene can also infect the caregiver.  On the other hand high standards of hygiene will help keep the elder in a happy and a healthy state. </a:t>
            </a:r>
            <a:endParaRPr lang="en-GB"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SG" dirty="0"/>
          </a:p>
        </p:txBody>
      </p:sp>
      <p:sp>
        <p:nvSpPr>
          <p:cNvPr id="4" name="Slide Number Placeholder 3"/>
          <p:cNvSpPr>
            <a:spLocks noGrp="1"/>
          </p:cNvSpPr>
          <p:nvPr>
            <p:ph type="sldNum" sz="quarter" idx="10"/>
          </p:nvPr>
        </p:nvSpPr>
        <p:spPr/>
        <p:txBody>
          <a:bodyPr/>
          <a:lstStyle/>
          <a:p>
            <a:fld id="{5D0CB5AD-B5CB-4C3C-8863-2F6A9DA8C16B}" type="slidenum">
              <a:rPr lang="en-SG" smtClean="0"/>
            </a:fld>
            <a:endParaRPr lang="en-SG" dirty="0"/>
          </a:p>
        </p:txBody>
      </p:sp>
      <p:sp>
        <p:nvSpPr>
          <p:cNvPr id="5" name="Footer Placeholder 4"/>
          <p:cNvSpPr>
            <a:spLocks noGrp="1"/>
          </p:cNvSpPr>
          <p:nvPr>
            <p:ph type="ftr" sz="quarter" idx="11"/>
          </p:nvPr>
        </p:nvSpPr>
        <p:spPr/>
        <p:txBody>
          <a:bodyPr/>
          <a:lstStyle/>
          <a:p>
            <a:r>
              <a:rPr lang="en-SG"/>
              <a:t>Copyright iCare Life Pte. Ltd., Singapore 2016-17</a:t>
            </a:r>
            <a:endParaRPr lang="en-SG" dirty="0"/>
          </a:p>
        </p:txBody>
      </p:sp>
      <p:sp>
        <p:nvSpPr>
          <p:cNvPr id="6" name="Header Placeholder 5"/>
          <p:cNvSpPr>
            <a:spLocks noGrp="1"/>
          </p:cNvSpPr>
          <p:nvPr>
            <p:ph type="hdr" sz="quarter" idx="12"/>
          </p:nvPr>
        </p:nvSpPr>
        <p:spPr/>
        <p:txBody>
          <a:bodyPr/>
          <a:lstStyle/>
          <a:p>
            <a:r>
              <a:rPr lang="en-SG"/>
              <a:t>Trainers Notes</a:t>
            </a:r>
            <a:endParaRPr lang="en-SG"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aseline="0" dirty="0"/>
              <a:t>Set up an appointment with a nursing home or an old age home where elders with mobilization difficulties are taken care of.</a:t>
            </a:r>
            <a:endParaRPr lang="en-US" sz="1200" baseline="0" dirty="0"/>
          </a:p>
          <a:p>
            <a:r>
              <a:rPr lang="en-US" sz="1200" baseline="0" dirty="0"/>
              <a:t>Ask the caregiver to show the class participants how an immobilized elder is fed, changed, and taken care of during the course of the day.</a:t>
            </a:r>
            <a:endParaRPr lang="en-US" sz="1200" baseline="0" dirty="0"/>
          </a:p>
          <a:p>
            <a:r>
              <a:rPr lang="en-US" sz="1200" baseline="0" dirty="0"/>
              <a:t>Ask the class participants to observe carefully and make notes wherever necessary.</a:t>
            </a:r>
            <a:endParaRPr lang="en-US" sz="1200" baseline="0" dirty="0"/>
          </a:p>
          <a:p>
            <a:endParaRPr lang="en-US" sz="1200" baseline="0"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62500" lnSpcReduction="20000"/>
          </a:bodyPr>
          <a:lstStyle/>
          <a:p>
            <a:pPr lvl="0"/>
            <a:r>
              <a:rPr lang="en-US" sz="2400" dirty="0"/>
              <a:t>To facilitate meals for a bedridden elder, use appropriate feeding equipment and serve liquidized food with thick consistency</a:t>
            </a:r>
            <a:endParaRPr lang="en-US" sz="2400" dirty="0"/>
          </a:p>
          <a:p>
            <a:pPr lvl="0"/>
            <a:r>
              <a:rPr lang="en-US" sz="2400" dirty="0"/>
              <a:t>Follow proper care and hygiene practices to make bed toileting comfortable </a:t>
            </a:r>
            <a:endParaRPr lang="en-US" sz="2400" dirty="0"/>
          </a:p>
          <a:p>
            <a:pPr lvl="0"/>
            <a:r>
              <a:rPr lang="en-US" sz="2400" dirty="0"/>
              <a:t>Give the person a periodic bed bath </a:t>
            </a:r>
            <a:endParaRPr lang="en-US" sz="2400" dirty="0"/>
          </a:p>
          <a:p>
            <a:pPr lvl="0"/>
            <a:r>
              <a:rPr lang="en-US" sz="2400" dirty="0"/>
              <a:t>Change their clothes every day </a:t>
            </a:r>
            <a:endParaRPr lang="en-US" sz="2400" dirty="0"/>
          </a:p>
          <a:p>
            <a:pPr lvl="0"/>
            <a:r>
              <a:rPr lang="en-US" sz="2400" dirty="0"/>
              <a:t>Comb the elder’s hair every day; encourage the elder to wear makeup and cologne </a:t>
            </a:r>
            <a:endParaRPr lang="en-US" sz="2400" dirty="0"/>
          </a:p>
          <a:p>
            <a:pPr lvl="0"/>
            <a:r>
              <a:rPr lang="en-US" sz="2400" dirty="0"/>
              <a:t>For a male elder, shave the elder in bed as required; if the elder keeps a beard, trim it as required</a:t>
            </a:r>
            <a:endParaRPr lang="en-US" sz="2400" dirty="0"/>
          </a:p>
          <a:p>
            <a:pPr lvl="0"/>
            <a:r>
              <a:rPr lang="en-US" sz="2400" dirty="0"/>
              <a:t>To prevent bed sores, keep changing the elder’s position every few hours and keep the elder’s skin dry</a:t>
            </a:r>
            <a:endParaRPr lang="en-US" sz="2400" dirty="0"/>
          </a:p>
          <a:p>
            <a:pPr lvl="0"/>
            <a:r>
              <a:rPr lang="en-US" sz="2400" dirty="0"/>
              <a:t>Perform passive exercises for the elder</a:t>
            </a:r>
            <a:endParaRPr lang="en-US" sz="2400" dirty="0"/>
          </a:p>
          <a:p>
            <a:pPr lvl="0"/>
            <a:r>
              <a:rPr lang="en-US" sz="2400" dirty="0"/>
              <a:t>Wash the person’s hair regularly; consider using a hair washing tray</a:t>
            </a:r>
            <a:endParaRPr lang="en-US" sz="2400" dirty="0"/>
          </a:p>
          <a:p>
            <a:pPr lvl="0"/>
            <a:r>
              <a:rPr lang="en-US" sz="2400" dirty="0"/>
              <a:t>Help the elder brush their teeth and clean their tongue twice a day; if the elder wears dentures, brush them like natural teeth twice a day</a:t>
            </a:r>
            <a:endParaRPr lang="en-US" sz="2400" dirty="0"/>
          </a:p>
          <a:p>
            <a:pPr lvl="0"/>
            <a:r>
              <a:rPr lang="en-US" sz="2400" dirty="0"/>
              <a:t>Regularly clean the external ear </a:t>
            </a:r>
            <a:endParaRPr lang="en-US" sz="2400"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0000" lnSpcReduction="20000"/>
          </a:bodyPr>
          <a:lstStyle/>
          <a:p>
            <a:pPr lvl="0"/>
            <a:r>
              <a:rPr lang="en-US" sz="2400" dirty="0"/>
              <a:t>Help the elder keep their nose clean</a:t>
            </a:r>
            <a:endParaRPr lang="en-US" sz="2400" dirty="0"/>
          </a:p>
          <a:p>
            <a:pPr lvl="0"/>
            <a:r>
              <a:rPr lang="en-US" sz="2400" dirty="0"/>
              <a:t>If the elder under your care uses a nasal- gastric tube or Ryle's tube for feeding, clean the part of the tube coming out of the nose</a:t>
            </a:r>
            <a:endParaRPr lang="en-US" sz="2400" dirty="0"/>
          </a:p>
          <a:p>
            <a:pPr lvl="0"/>
            <a:r>
              <a:rPr lang="en-US" sz="2400" dirty="0"/>
              <a:t>Cut the elder’s nails once a week or more frequently, depending on how fast they grow</a:t>
            </a:r>
            <a:endParaRPr lang="en-US" sz="2400" dirty="0"/>
          </a:p>
          <a:p>
            <a:pPr lvl="0"/>
            <a:r>
              <a:rPr lang="en-US" sz="2400" dirty="0"/>
              <a:t>Provide the elder with books and magazines of their choice</a:t>
            </a:r>
            <a:endParaRPr lang="en-US" sz="2400" dirty="0"/>
          </a:p>
          <a:p>
            <a:pPr lvl="0"/>
            <a:r>
              <a:rPr lang="en-US" sz="2400" dirty="0"/>
              <a:t>Try to get a television put in front of their bed</a:t>
            </a:r>
            <a:endParaRPr lang="en-US" sz="2400" dirty="0"/>
          </a:p>
          <a:p>
            <a:pPr lvl="0"/>
            <a:r>
              <a:rPr lang="en-US" sz="2400" dirty="0"/>
              <a:t>Involve them in brain activities and games</a:t>
            </a:r>
            <a:endParaRPr lang="en-US" sz="2400" dirty="0"/>
          </a:p>
          <a:p>
            <a:pPr lvl="0"/>
            <a:r>
              <a:rPr lang="en-US" sz="2400" dirty="0"/>
              <a:t>Encourage visits by family and friends</a:t>
            </a:r>
            <a:endParaRPr lang="en-US" sz="2400" dirty="0"/>
          </a:p>
          <a:p>
            <a:pPr lvl="0"/>
            <a:r>
              <a:rPr lang="en-US" sz="2400" dirty="0"/>
              <a:t>Encourage the elder to share their life stories with you; listen patiently and appreciate their achievements</a:t>
            </a:r>
            <a:endParaRPr lang="en-US" sz="2400" dirty="0"/>
          </a:p>
          <a:p>
            <a:pPr lvl="0"/>
            <a:r>
              <a:rPr lang="en-US" sz="2400" dirty="0"/>
              <a:t>Try to engage in intellectually stimulating conversations with the elder</a:t>
            </a:r>
            <a:endParaRPr lang="en-US" sz="2400" dirty="0"/>
          </a:p>
          <a:p>
            <a:pPr lvl="0"/>
            <a:r>
              <a:rPr lang="en-US" sz="2400" dirty="0"/>
              <a:t>If the elder shares any anxieties or negative feelings, listen patiently and try to show the positive aspects of their life</a:t>
            </a:r>
            <a:endParaRPr lang="en-US" sz="2400" dirty="0"/>
          </a:p>
          <a:p>
            <a:r>
              <a:rPr lang="en-US" sz="2400" dirty="0"/>
              <a:t>Share jokes and try to keep the elder in good cheer</a:t>
            </a:r>
            <a:endParaRPr lang="en-US" sz="2400"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GB" sz="1200" kern="1200" dirty="0">
                <a:solidFill>
                  <a:schemeClr val="tx1"/>
                </a:solidFill>
                <a:latin typeface="+mn-lt"/>
                <a:ea typeface="+mn-ea"/>
                <a:cs typeface="+mn-cs"/>
              </a:rPr>
              <a:t>Q1. What should</a:t>
            </a:r>
            <a:r>
              <a:rPr lang="en-GB" sz="1200" kern="1200" baseline="0" dirty="0">
                <a:solidFill>
                  <a:schemeClr val="tx1"/>
                </a:solidFill>
                <a:latin typeface="+mn-lt"/>
                <a:ea typeface="+mn-ea"/>
                <a:cs typeface="+mn-cs"/>
              </a:rPr>
              <a:t> I do when the bedridden elder wants to perform tasks like eating, themselves?</a:t>
            </a:r>
            <a:endParaRPr lang="en-GB" sz="1200" kern="1200" baseline="0" dirty="0">
              <a:solidFill>
                <a:schemeClr val="tx1"/>
              </a:solidFill>
              <a:latin typeface="+mn-lt"/>
              <a:ea typeface="+mn-ea"/>
              <a:cs typeface="+mn-cs"/>
            </a:endParaRPr>
          </a:p>
          <a:p>
            <a:r>
              <a:rPr lang="en-GB" sz="1200" kern="1200" baseline="0" dirty="0">
                <a:solidFill>
                  <a:schemeClr val="tx1"/>
                </a:solidFill>
                <a:latin typeface="+mn-lt"/>
                <a:ea typeface="+mn-ea"/>
                <a:cs typeface="+mn-cs"/>
              </a:rPr>
              <a:t>Ans. You should let the elder perform such tasks, while taking care of their health and safety.</a:t>
            </a:r>
            <a:endParaRPr lang="en-GB" sz="1200"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SG" dirty="0"/>
          </a:p>
        </p:txBody>
      </p:sp>
      <p:sp>
        <p:nvSpPr>
          <p:cNvPr id="4" name="Slide Number Placeholder 3"/>
          <p:cNvSpPr>
            <a:spLocks noGrp="1"/>
          </p:cNvSpPr>
          <p:nvPr>
            <p:ph type="sldNum" sz="quarter" idx="10"/>
          </p:nvPr>
        </p:nvSpPr>
        <p:spPr/>
        <p:txBody>
          <a:bodyPr/>
          <a:lstStyle/>
          <a:p>
            <a:fld id="{5D0CB5AD-B5CB-4C3C-8863-2F6A9DA8C16B}" type="slidenum">
              <a:rPr lang="en-SG" smtClean="0"/>
            </a:fld>
            <a:endParaRPr lang="en-SG" dirty="0"/>
          </a:p>
        </p:txBody>
      </p:sp>
      <p:sp>
        <p:nvSpPr>
          <p:cNvPr id="5" name="Footer Placeholder 4"/>
          <p:cNvSpPr>
            <a:spLocks noGrp="1"/>
          </p:cNvSpPr>
          <p:nvPr>
            <p:ph type="ftr" sz="quarter" idx="11"/>
          </p:nvPr>
        </p:nvSpPr>
        <p:spPr/>
        <p:txBody>
          <a:bodyPr/>
          <a:lstStyle/>
          <a:p>
            <a:r>
              <a:rPr lang="en-SG"/>
              <a:t>Copyright iCare Life Pte. Ltd., Singapore 2016-17</a:t>
            </a:r>
            <a:endParaRPr lang="en-SG" dirty="0"/>
          </a:p>
        </p:txBody>
      </p:sp>
      <p:sp>
        <p:nvSpPr>
          <p:cNvPr id="6" name="Header Placeholder 5"/>
          <p:cNvSpPr>
            <a:spLocks noGrp="1"/>
          </p:cNvSpPr>
          <p:nvPr>
            <p:ph type="hdr" sz="quarter" idx="12"/>
          </p:nvPr>
        </p:nvSpPr>
        <p:spPr/>
        <p:txBody>
          <a:bodyPr/>
          <a:lstStyle/>
          <a:p>
            <a:r>
              <a:rPr lang="en-SG"/>
              <a:t>Trainers Notes</a:t>
            </a:r>
            <a:endParaRPr lang="en-SG"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lvl="0"/>
            <a:r>
              <a:rPr lang="en-US" sz="2400" dirty="0"/>
              <a:t>The desire to have food is called appetite</a:t>
            </a:r>
            <a:endParaRPr lang="en-US" sz="2400" dirty="0"/>
          </a:p>
          <a:p>
            <a:pPr lvl="0"/>
            <a:r>
              <a:rPr lang="en-US" sz="2400" dirty="0"/>
              <a:t>Food provides us with nutrition</a:t>
            </a:r>
            <a:endParaRPr lang="en-US" sz="2400" dirty="0"/>
          </a:p>
          <a:p>
            <a:pPr lvl="0"/>
            <a:r>
              <a:rPr lang="en-US" sz="2400" dirty="0"/>
              <a:t>The key nutrients of food are:</a:t>
            </a:r>
            <a:endParaRPr lang="en-US" sz="2400" dirty="0"/>
          </a:p>
          <a:p>
            <a:pPr lvl="2">
              <a:buFont typeface="Wingdings" panose="05000000000000000000" pitchFamily="2" charset="2"/>
              <a:buChar char="Ø"/>
            </a:pPr>
            <a:r>
              <a:rPr lang="en-US" dirty="0"/>
              <a:t>Carbohydrates for quick energy</a:t>
            </a:r>
            <a:endParaRPr lang="en-US" dirty="0"/>
          </a:p>
          <a:p>
            <a:pPr lvl="2">
              <a:buFont typeface="Wingdings" panose="05000000000000000000" pitchFamily="2" charset="2"/>
              <a:buChar char="Ø"/>
            </a:pPr>
            <a:r>
              <a:rPr lang="en-US" dirty="0"/>
              <a:t>Fats for additional energy</a:t>
            </a:r>
            <a:endParaRPr lang="en-US" dirty="0"/>
          </a:p>
          <a:p>
            <a:pPr lvl="2">
              <a:buFont typeface="Wingdings" panose="05000000000000000000" pitchFamily="2" charset="2"/>
              <a:buChar char="Ø"/>
            </a:pPr>
            <a:r>
              <a:rPr lang="en-US" dirty="0"/>
              <a:t>Proteins for growth and body repair</a:t>
            </a:r>
            <a:endParaRPr lang="en-US" dirty="0"/>
          </a:p>
          <a:p>
            <a:pPr lvl="2">
              <a:buFont typeface="Wingdings" panose="05000000000000000000" pitchFamily="2" charset="2"/>
              <a:buChar char="Ø"/>
            </a:pPr>
            <a:r>
              <a:rPr lang="en-US" dirty="0"/>
              <a:t>Vitamins and minerals for all round health and immunity</a:t>
            </a:r>
            <a:endParaRPr lang="en-US" dirty="0"/>
          </a:p>
          <a:p>
            <a:pPr lvl="0"/>
            <a:r>
              <a:rPr lang="en-US" sz="2400" dirty="0"/>
              <a:t>Fluids supply us with water</a:t>
            </a:r>
            <a:endParaRPr lang="en-US" sz="2400" dirty="0"/>
          </a:p>
          <a:p>
            <a:pPr lvl="0"/>
            <a:r>
              <a:rPr lang="en-US" sz="2400" dirty="0"/>
              <a:t>Water transports nutrients, regulates our body temperature, and helps in eliminating waste </a:t>
            </a:r>
            <a:endParaRPr lang="en-US" sz="2400" dirty="0"/>
          </a:p>
          <a:p>
            <a:r>
              <a:rPr lang="en-US" sz="2400" dirty="0"/>
              <a:t>Our food should be a balance of all the required nutrients and fluids</a:t>
            </a:r>
            <a:endParaRPr lang="en-US" sz="2400"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The participants are given a live demonstration of giving a bed bath to bedridden people (you could use dummies) and washing their hair by trained caregivers. The ideal place for this would be an</a:t>
            </a:r>
            <a:r>
              <a:rPr lang="en-US" sz="1200" baseline="0" dirty="0"/>
              <a:t> old people’s home or a nursing home. Fix a prior appointment for the activity and inform the participants of the location and timings for the demonstration.</a:t>
            </a:r>
            <a:endParaRPr lang="en-US" sz="1200" baseline="0" dirty="0"/>
          </a:p>
          <a:p>
            <a:endParaRPr lang="en-US" sz="1200" baseline="0" dirty="0"/>
          </a:p>
          <a:p>
            <a:r>
              <a:rPr lang="en-US" sz="1200" baseline="0" dirty="0"/>
              <a:t>During the demonstration, participants should be asked to assist the caregiver performing the demonstration. If possible, one by one the participants can give bed baths and wash hair of bedridden people (or dummies) under the supervision of a trained caregiver.</a:t>
            </a:r>
            <a:endParaRPr lang="en-US" sz="1200" baseline="0"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pPr lvl="0"/>
            <a:r>
              <a:rPr lang="en-US" sz="2400" dirty="0"/>
              <a:t>While giving a bed bath:</a:t>
            </a:r>
            <a:endParaRPr lang="en-US" sz="2400" dirty="0"/>
          </a:p>
          <a:p>
            <a:pPr lvl="1">
              <a:buFont typeface="Wingdings" panose="05000000000000000000" pitchFamily="2" charset="2"/>
              <a:buChar char="Ø"/>
            </a:pPr>
            <a:r>
              <a:rPr lang="en-US" sz="2400" dirty="0"/>
              <a:t>Be patient and caring</a:t>
            </a:r>
            <a:endParaRPr lang="en-US" sz="2400" dirty="0"/>
          </a:p>
          <a:p>
            <a:pPr lvl="1">
              <a:buFont typeface="Wingdings" panose="05000000000000000000" pitchFamily="2" charset="2"/>
              <a:buChar char="Ø"/>
            </a:pPr>
            <a:r>
              <a:rPr lang="en-US" sz="2400" dirty="0"/>
              <a:t>Maintain the person’s dignity and privacy</a:t>
            </a:r>
            <a:endParaRPr lang="en-US" sz="2400" dirty="0"/>
          </a:p>
          <a:p>
            <a:pPr lvl="1">
              <a:buFont typeface="Wingdings" panose="05000000000000000000" pitchFamily="2" charset="2"/>
              <a:buChar char="Ø"/>
            </a:pPr>
            <a:r>
              <a:rPr lang="en-US" sz="2400" dirty="0"/>
              <a:t>Keep the person warm</a:t>
            </a:r>
            <a:endParaRPr lang="en-US" sz="2400" dirty="0"/>
          </a:p>
          <a:p>
            <a:pPr lvl="1">
              <a:buFont typeface="Wingdings" panose="05000000000000000000" pitchFamily="2" charset="2"/>
              <a:buChar char="Ø"/>
            </a:pPr>
            <a:r>
              <a:rPr lang="en-US" sz="2400" dirty="0"/>
              <a:t>Use water of moderate temperature</a:t>
            </a:r>
            <a:endParaRPr lang="en-US" sz="2400" dirty="0"/>
          </a:p>
          <a:p>
            <a:pPr lvl="1">
              <a:buFont typeface="Wingdings" panose="05000000000000000000" pitchFamily="2" charset="2"/>
              <a:buChar char="Ø"/>
            </a:pPr>
            <a:r>
              <a:rPr lang="en-US" sz="2400" dirty="0"/>
              <a:t>Wash the face area first</a:t>
            </a:r>
            <a:endParaRPr lang="en-US" sz="2400" dirty="0"/>
          </a:p>
          <a:p>
            <a:pPr lvl="1">
              <a:buFont typeface="Wingdings" panose="05000000000000000000" pitchFamily="2" charset="2"/>
              <a:buChar char="Ø"/>
            </a:pPr>
            <a:r>
              <a:rPr lang="en-US" sz="2400" dirty="0"/>
              <a:t>Dry and cover each washed area before washing the next area</a:t>
            </a:r>
            <a:endParaRPr lang="en-US" sz="2400" dirty="0"/>
          </a:p>
          <a:p>
            <a:pPr lvl="1">
              <a:buFont typeface="Wingdings" panose="05000000000000000000" pitchFamily="2" charset="2"/>
              <a:buChar char="Ø"/>
            </a:pPr>
            <a:r>
              <a:rPr lang="en-US" sz="2400" dirty="0"/>
              <a:t>Rinse the washcloth after washing each area</a:t>
            </a:r>
            <a:endParaRPr lang="en-US" sz="2400" dirty="0"/>
          </a:p>
          <a:p>
            <a:pPr lvl="1">
              <a:buFont typeface="Wingdings" panose="05000000000000000000" pitchFamily="2" charset="2"/>
              <a:buChar char="Ø"/>
            </a:pPr>
            <a:r>
              <a:rPr lang="en-US" sz="2400" dirty="0"/>
              <a:t>Wash all skin fold areas thoroughly</a:t>
            </a:r>
            <a:endParaRPr lang="en-US" sz="2400" dirty="0"/>
          </a:p>
          <a:p>
            <a:pPr lvl="1">
              <a:buFont typeface="Wingdings" panose="05000000000000000000" pitchFamily="2" charset="2"/>
              <a:buChar char="Ø"/>
            </a:pPr>
            <a:r>
              <a:rPr lang="en-US" sz="2400" dirty="0"/>
              <a:t>Wash the groin area at the last</a:t>
            </a:r>
            <a:endParaRPr lang="en-US" sz="2400" dirty="0"/>
          </a:p>
          <a:p>
            <a:pPr lvl="1">
              <a:buFont typeface="Wingdings" panose="05000000000000000000" pitchFamily="2" charset="2"/>
              <a:buChar char="Ø"/>
            </a:pPr>
            <a:r>
              <a:rPr lang="en-US" sz="2400" dirty="0"/>
              <a:t>Apply body lotion to moisturize the person’s skin</a:t>
            </a:r>
            <a:endParaRPr lang="en-US" sz="2400"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lvl="0"/>
            <a:r>
              <a:rPr lang="en-US" sz="2800" dirty="0"/>
              <a:t>To wash a person’s hair:</a:t>
            </a:r>
            <a:endParaRPr lang="en-US" sz="2800" dirty="0"/>
          </a:p>
          <a:p>
            <a:pPr lvl="1">
              <a:buFont typeface="Wingdings" panose="05000000000000000000" pitchFamily="2" charset="2"/>
              <a:buChar char="Ø"/>
            </a:pPr>
            <a:r>
              <a:rPr lang="en-US" dirty="0"/>
              <a:t>Make the person lie on the edge of the bed</a:t>
            </a:r>
            <a:endParaRPr lang="en-US" dirty="0"/>
          </a:p>
          <a:p>
            <a:pPr lvl="1">
              <a:buFont typeface="Wingdings" panose="05000000000000000000" pitchFamily="2" charset="2"/>
              <a:buChar char="Ø"/>
            </a:pPr>
            <a:r>
              <a:rPr lang="en-US" dirty="0"/>
              <a:t>Tilt the person’s head backwards</a:t>
            </a:r>
            <a:endParaRPr lang="en-US" dirty="0"/>
          </a:p>
          <a:p>
            <a:pPr lvl="1">
              <a:buFont typeface="Wingdings" panose="05000000000000000000" pitchFamily="2" charset="2"/>
              <a:buChar char="Ø"/>
            </a:pPr>
            <a:r>
              <a:rPr lang="en-US" dirty="0"/>
              <a:t>Use a folded towel to support the person’s neck</a:t>
            </a:r>
            <a:endParaRPr lang="en-US" dirty="0"/>
          </a:p>
          <a:p>
            <a:pPr lvl="1">
              <a:buFont typeface="Wingdings" panose="05000000000000000000" pitchFamily="2" charset="2"/>
              <a:buChar char="Ø"/>
            </a:pPr>
            <a:r>
              <a:rPr lang="en-US" dirty="0"/>
              <a:t>Place an empty bucket under the person’s head</a:t>
            </a:r>
            <a:endParaRPr lang="en-US" dirty="0"/>
          </a:p>
          <a:p>
            <a:pPr lvl="1">
              <a:buFont typeface="Wingdings" panose="05000000000000000000" pitchFamily="2" charset="2"/>
              <a:buChar char="Ø"/>
            </a:pPr>
            <a:r>
              <a:rPr lang="en-US" dirty="0"/>
              <a:t>Wet the person’s hair</a:t>
            </a:r>
            <a:endParaRPr lang="en-US" dirty="0"/>
          </a:p>
          <a:p>
            <a:pPr lvl="1">
              <a:buFont typeface="Wingdings" panose="05000000000000000000" pitchFamily="2" charset="2"/>
              <a:buChar char="Ø"/>
            </a:pPr>
            <a:r>
              <a:rPr lang="en-US" dirty="0"/>
              <a:t>Apply shampoo</a:t>
            </a:r>
            <a:endParaRPr lang="en-US" dirty="0"/>
          </a:p>
          <a:p>
            <a:pPr lvl="1">
              <a:buFont typeface="Wingdings" panose="05000000000000000000" pitchFamily="2" charset="2"/>
              <a:buChar char="Ø"/>
            </a:pPr>
            <a:r>
              <a:rPr lang="en-US" dirty="0"/>
              <a:t>Rinse the person’s hair and scalp thoroughly</a:t>
            </a:r>
            <a:endParaRPr lang="en-US" dirty="0"/>
          </a:p>
          <a:p>
            <a:pPr lvl="1">
              <a:buFont typeface="Wingdings" panose="05000000000000000000" pitchFamily="2" charset="2"/>
              <a:buChar char="Ø"/>
            </a:pPr>
            <a:r>
              <a:rPr lang="en-US" dirty="0"/>
              <a:t>Wrap the person’s hair in a towel and dry gently</a:t>
            </a:r>
            <a:endParaRPr lang="en-US"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latin typeface="+mn-lt"/>
                <a:ea typeface="+mn-ea"/>
                <a:cs typeface="+mn-cs"/>
              </a:rPr>
              <a:t>Q1. Should</a:t>
            </a:r>
            <a:r>
              <a:rPr lang="en-US" sz="1200" kern="1200" baseline="0" dirty="0">
                <a:solidFill>
                  <a:schemeClr val="tx1"/>
                </a:solidFill>
                <a:latin typeface="+mn-lt"/>
                <a:ea typeface="+mn-ea"/>
                <a:cs typeface="+mn-cs"/>
              </a:rPr>
              <a:t> I use soap while giving a bed bath to a person</a:t>
            </a:r>
            <a:r>
              <a:rPr lang="en-US" sz="1200" kern="1200" dirty="0">
                <a:solidFill>
                  <a:schemeClr val="tx1"/>
                </a:solidFill>
                <a:latin typeface="+mn-lt"/>
                <a:ea typeface="+mn-ea"/>
                <a:cs typeface="+mn-cs"/>
              </a:rPr>
              <a:t>?</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Ans:</a:t>
            </a:r>
            <a:r>
              <a:rPr lang="en-US" sz="1200" kern="1200" baseline="0" dirty="0">
                <a:solidFill>
                  <a:schemeClr val="tx1"/>
                </a:solidFill>
                <a:latin typeface="+mn-lt"/>
                <a:ea typeface="+mn-ea"/>
                <a:cs typeface="+mn-cs"/>
              </a:rPr>
              <a:t> You may add a few drops of a mild liquid soap to the water used for bed bath. However, generally it is not recommended to use soap while giving bed bath to a person. This is because soap requires a lot of water to be washed away completely. If it is not washed away, it can cause dryness and irritation to the person’s skin.</a:t>
            </a:r>
            <a:endParaRPr lang="en-US" sz="1200" kern="1200" dirty="0">
              <a:solidFill>
                <a:schemeClr val="tx1"/>
              </a:solidFill>
              <a:latin typeface="+mn-lt"/>
              <a:ea typeface="+mn-ea"/>
              <a:cs typeface="+mn-cs"/>
            </a:endParaRPr>
          </a:p>
          <a:p>
            <a:endParaRPr lang="en-GB" sz="1200" kern="1200" dirty="0">
              <a:solidFill>
                <a:schemeClr val="tx1"/>
              </a:solidFill>
              <a:latin typeface="+mn-lt"/>
              <a:ea typeface="+mn-ea"/>
              <a:cs typeface="+mn-cs"/>
            </a:endParaRPr>
          </a:p>
          <a:p>
            <a:endParaRPr lang="en-GB"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SG" dirty="0"/>
          </a:p>
        </p:txBody>
      </p:sp>
      <p:sp>
        <p:nvSpPr>
          <p:cNvPr id="4" name="Slide Number Placeholder 3"/>
          <p:cNvSpPr>
            <a:spLocks noGrp="1"/>
          </p:cNvSpPr>
          <p:nvPr>
            <p:ph type="sldNum" sz="quarter" idx="10"/>
          </p:nvPr>
        </p:nvSpPr>
        <p:spPr/>
        <p:txBody>
          <a:bodyPr/>
          <a:lstStyle/>
          <a:p>
            <a:fld id="{5D0CB5AD-B5CB-4C3C-8863-2F6A9DA8C16B}" type="slidenum">
              <a:rPr lang="en-SG" smtClean="0"/>
            </a:fld>
            <a:endParaRPr lang="en-SG" dirty="0"/>
          </a:p>
        </p:txBody>
      </p:sp>
      <p:sp>
        <p:nvSpPr>
          <p:cNvPr id="5" name="Footer Placeholder 4"/>
          <p:cNvSpPr>
            <a:spLocks noGrp="1"/>
          </p:cNvSpPr>
          <p:nvPr>
            <p:ph type="ftr" sz="quarter" idx="11"/>
          </p:nvPr>
        </p:nvSpPr>
        <p:spPr/>
        <p:txBody>
          <a:bodyPr/>
          <a:lstStyle/>
          <a:p>
            <a:r>
              <a:rPr lang="en-SG"/>
              <a:t>Copyright iCare Life Pte. Ltd., Singapore 2016-17</a:t>
            </a:r>
            <a:endParaRPr lang="en-SG" dirty="0"/>
          </a:p>
        </p:txBody>
      </p:sp>
      <p:sp>
        <p:nvSpPr>
          <p:cNvPr id="6" name="Header Placeholder 5"/>
          <p:cNvSpPr>
            <a:spLocks noGrp="1"/>
          </p:cNvSpPr>
          <p:nvPr>
            <p:ph type="hdr" sz="quarter" idx="12"/>
          </p:nvPr>
        </p:nvSpPr>
        <p:spPr/>
        <p:txBody>
          <a:bodyPr/>
          <a:lstStyle/>
          <a:p>
            <a:r>
              <a:rPr lang="en-SG"/>
              <a:t>Trainers Notes</a:t>
            </a:r>
            <a:endParaRPr lang="en-SG"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Arrange for a human dummy, a bed, and some clothes and shoes.</a:t>
            </a:r>
            <a:r>
              <a:rPr lang="en-US" sz="1200" kern="1200" dirty="0">
                <a:solidFill>
                  <a:schemeClr val="tx1"/>
                </a:solidFill>
                <a:latin typeface="+mn-lt"/>
                <a:ea typeface="+mn-ea"/>
                <a:cs typeface="+mn-cs"/>
              </a:rPr>
              <a:t> </a:t>
            </a:r>
            <a:r>
              <a:rPr lang="en-US" sz="1200" baseline="0" dirty="0"/>
              <a:t>Begin by a demonstration conducted by a trained caregiver to help dress a partially and fully dependent elder. The demonstration should include the steps of personal grooming. </a:t>
            </a:r>
            <a:endParaRPr lang="en-US" sz="1200" baseline="0" dirty="0"/>
          </a:p>
          <a:p>
            <a:endParaRPr lang="en-US" sz="1200" baseline="0" dirty="0"/>
          </a:p>
          <a:p>
            <a:r>
              <a:rPr lang="en-US" sz="1200" baseline="0" dirty="0"/>
              <a:t>Later the participants should be invited one by one to practice how to assist a partially and fully dependent elder to dress. The trained caregiver should give feedback on the correct way of supporting the elder and dressing the elder while causing minimal discomfort to the person. </a:t>
            </a:r>
            <a:endParaRPr lang="en-US" sz="1200" baseline="0"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pPr lvl="0"/>
            <a:r>
              <a:rPr lang="en-US" sz="2000" dirty="0"/>
              <a:t>To help an elder dress:</a:t>
            </a:r>
            <a:endParaRPr lang="en-US" sz="2000" dirty="0"/>
          </a:p>
          <a:p>
            <a:pPr lvl="1">
              <a:buFont typeface="Wingdings" panose="05000000000000000000" pitchFamily="2" charset="2"/>
              <a:buChar char="Ø"/>
            </a:pPr>
            <a:r>
              <a:rPr lang="en-US" sz="2000" dirty="0"/>
              <a:t>Change the elder’s clothes at least once a day </a:t>
            </a:r>
            <a:endParaRPr lang="en-US" sz="2000" dirty="0"/>
          </a:p>
          <a:p>
            <a:pPr lvl="1">
              <a:buFont typeface="Wingdings" panose="05000000000000000000" pitchFamily="2" charset="2"/>
              <a:buChar char="Ø"/>
            </a:pPr>
            <a:r>
              <a:rPr lang="en-US" sz="2000" dirty="0"/>
              <a:t>Make sure the clothes are clean and well ironed</a:t>
            </a:r>
            <a:endParaRPr lang="en-US" sz="2000" dirty="0"/>
          </a:p>
          <a:p>
            <a:pPr lvl="1">
              <a:buFont typeface="Wingdings" panose="05000000000000000000" pitchFamily="2" charset="2"/>
              <a:buChar char="Ø"/>
            </a:pPr>
            <a:r>
              <a:rPr lang="en-US" sz="2000" dirty="0"/>
              <a:t>Suggest clothes appropriate for the weather and occasion</a:t>
            </a:r>
            <a:endParaRPr lang="en-US" sz="2000" dirty="0"/>
          </a:p>
          <a:p>
            <a:pPr lvl="1">
              <a:buFont typeface="Wingdings" panose="05000000000000000000" pitchFamily="2" charset="2"/>
              <a:buChar char="Ø"/>
            </a:pPr>
            <a:r>
              <a:rPr lang="en-US" sz="2000" dirty="0"/>
              <a:t>Involve the elder in choosing their clothes </a:t>
            </a:r>
            <a:endParaRPr lang="en-US" sz="2000" dirty="0"/>
          </a:p>
          <a:p>
            <a:pPr lvl="1">
              <a:buFont typeface="Wingdings" panose="05000000000000000000" pitchFamily="2" charset="2"/>
              <a:buChar char="Ø"/>
            </a:pPr>
            <a:r>
              <a:rPr lang="en-US" sz="2000" dirty="0"/>
              <a:t>Respect the elder’s privacy and dignity while dressing them</a:t>
            </a:r>
            <a:endParaRPr lang="en-US" sz="2000" dirty="0"/>
          </a:p>
          <a:p>
            <a:pPr lvl="1">
              <a:buFont typeface="Wingdings" panose="05000000000000000000" pitchFamily="2" charset="2"/>
              <a:buChar char="Ø"/>
            </a:pPr>
            <a:r>
              <a:rPr lang="en-US" sz="2000" dirty="0"/>
              <a:t>Encourage the elder to be as independent as possible</a:t>
            </a:r>
            <a:endParaRPr lang="en-US" sz="2000" dirty="0"/>
          </a:p>
          <a:p>
            <a:pPr lvl="0"/>
            <a:r>
              <a:rPr lang="en-US" sz="2000" dirty="0"/>
              <a:t>For independent elders:</a:t>
            </a:r>
            <a:endParaRPr lang="en-US" sz="2000" dirty="0"/>
          </a:p>
          <a:p>
            <a:pPr lvl="1">
              <a:buFont typeface="Wingdings" panose="05000000000000000000" pitchFamily="2" charset="2"/>
              <a:buChar char="Ø"/>
            </a:pPr>
            <a:r>
              <a:rPr lang="en-US" sz="2000" dirty="0"/>
              <a:t>Store the clothes at an easily accessible shelf in the closet</a:t>
            </a:r>
            <a:endParaRPr lang="en-US" sz="2000" dirty="0"/>
          </a:p>
          <a:p>
            <a:pPr lvl="1">
              <a:buFont typeface="Wingdings" panose="05000000000000000000" pitchFamily="2" charset="2"/>
              <a:buChar char="Ø"/>
            </a:pPr>
            <a:r>
              <a:rPr lang="en-US" sz="2000" dirty="0"/>
              <a:t>Allow the elder privacy to dress</a:t>
            </a:r>
            <a:endParaRPr lang="en-US" sz="2000"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pPr lvl="0"/>
            <a:r>
              <a:rPr lang="en-US" sz="2000" dirty="0">
                <a:latin typeface="Helvetica" panose="020B0604020202020204" pitchFamily="34" charset="0"/>
              </a:rPr>
              <a:t>For partially dependent elders:</a:t>
            </a:r>
            <a:endParaRPr lang="en-US" sz="2000" dirty="0">
              <a:latin typeface="Helvetica" panose="020B0604020202020204" pitchFamily="34" charset="0"/>
            </a:endParaRPr>
          </a:p>
          <a:p>
            <a:pPr lvl="0"/>
            <a:endParaRPr lang="en-US" sz="2000" dirty="0">
              <a:latin typeface="Helvetica" panose="020B0604020202020204" pitchFamily="34" charset="0"/>
            </a:endParaRPr>
          </a:p>
          <a:p>
            <a:pPr marL="800100" lvl="1" indent="-342900">
              <a:buFont typeface="Wingdings" panose="05000000000000000000" pitchFamily="2" charset="2"/>
              <a:buChar char="§"/>
            </a:pPr>
            <a:r>
              <a:rPr lang="en-US" sz="2000" dirty="0">
                <a:latin typeface="Helvetica" panose="020B0604020202020204" pitchFamily="34" charset="0"/>
              </a:rPr>
              <a:t>Take out clothes and lay them where the elder can reach them easily</a:t>
            </a:r>
            <a:endParaRPr lang="en-US" sz="2000" dirty="0">
              <a:latin typeface="Helvetica" panose="020B0604020202020204" pitchFamily="34" charset="0"/>
            </a:endParaRPr>
          </a:p>
          <a:p>
            <a:pPr marL="800100" lvl="1" indent="-342900">
              <a:buFont typeface="Wingdings" panose="05000000000000000000" pitchFamily="2" charset="2"/>
              <a:buChar char="§"/>
            </a:pPr>
            <a:r>
              <a:rPr lang="en-US" sz="2000" dirty="0">
                <a:latin typeface="Helvetica" panose="020B0604020202020204" pitchFamily="34" charset="0"/>
              </a:rPr>
              <a:t>Encourage the elder to start dressing from stronger side of the body</a:t>
            </a:r>
            <a:endParaRPr lang="en-US" sz="2000" dirty="0">
              <a:latin typeface="Helvetica" panose="020B0604020202020204" pitchFamily="34" charset="0"/>
            </a:endParaRPr>
          </a:p>
          <a:p>
            <a:pPr marL="800100" lvl="1" indent="-342900">
              <a:buFont typeface="Wingdings" panose="05000000000000000000" pitchFamily="2" charset="2"/>
              <a:buChar char="§"/>
            </a:pPr>
            <a:r>
              <a:rPr lang="en-US" sz="2000" dirty="0">
                <a:latin typeface="Helvetica" panose="020B0604020202020204" pitchFamily="34" charset="0"/>
              </a:rPr>
              <a:t>Help them dress the weaker side of the body</a:t>
            </a:r>
            <a:endParaRPr lang="en-US" sz="2000" dirty="0">
              <a:latin typeface="Helvetica" panose="020B0604020202020204" pitchFamily="34" charset="0"/>
            </a:endParaRPr>
          </a:p>
          <a:p>
            <a:pPr marL="800100" lvl="1" indent="-342900">
              <a:buFont typeface="Wingdings" panose="05000000000000000000" pitchFamily="2" charset="2"/>
              <a:buChar char="§"/>
            </a:pPr>
            <a:r>
              <a:rPr lang="en-US" sz="2000" dirty="0">
                <a:latin typeface="Helvetica" panose="020B0604020202020204" pitchFamily="34" charset="0"/>
              </a:rPr>
              <a:t>Choose front open clothes with buttons or zippers</a:t>
            </a:r>
            <a:endParaRPr lang="en-US" sz="2000" dirty="0">
              <a:latin typeface="Helvetica" panose="020B0604020202020204" pitchFamily="34" charset="0"/>
            </a:endParaRPr>
          </a:p>
          <a:p>
            <a:pPr marL="800100" lvl="1" indent="-342900">
              <a:buFont typeface="Wingdings" panose="05000000000000000000" pitchFamily="2" charset="2"/>
              <a:buChar char="§"/>
            </a:pPr>
            <a:r>
              <a:rPr lang="en-US" sz="2000" dirty="0">
                <a:latin typeface="Helvetica" panose="020B0604020202020204" pitchFamily="34" charset="0"/>
              </a:rPr>
              <a:t>Help the elder tie shoelaces</a:t>
            </a:r>
            <a:endParaRPr lang="en-US" sz="2000" dirty="0">
              <a:latin typeface="Helvetica" panose="020B0604020202020204" pitchFamily="34" charset="0"/>
            </a:endParaRPr>
          </a:p>
          <a:p>
            <a:pPr marL="800100" lvl="1" indent="-342900">
              <a:buFont typeface="Wingdings" panose="05000000000000000000" pitchFamily="2" charset="2"/>
              <a:buChar char="§"/>
            </a:pPr>
            <a:r>
              <a:rPr lang="en-US" sz="2000" dirty="0">
                <a:latin typeface="Helvetica" panose="020B0604020202020204" pitchFamily="34" charset="0"/>
              </a:rPr>
              <a:t>Help the elder comb hair and wear makeup and cologne of their choice</a:t>
            </a:r>
            <a:endParaRPr lang="en-US" sz="2000" dirty="0">
              <a:latin typeface="Helvetica" panose="020B0604020202020204" pitchFamily="34" charset="0"/>
            </a:endParaRPr>
          </a:p>
          <a:p>
            <a:pPr lvl="0"/>
            <a:endParaRPr lang="en-US" sz="2000" dirty="0">
              <a:latin typeface="Helvetica" panose="020B0604020202020204" pitchFamily="34" charset="0"/>
            </a:endParaRPr>
          </a:p>
          <a:p>
            <a:pPr lvl="0"/>
            <a:r>
              <a:rPr lang="en-US" sz="2000" dirty="0">
                <a:latin typeface="Helvetica" panose="020B0604020202020204" pitchFamily="34" charset="0"/>
              </a:rPr>
              <a:t>For fully dependent elders:</a:t>
            </a:r>
            <a:endParaRPr lang="en-US" sz="2000" dirty="0">
              <a:latin typeface="Helvetica" panose="020B0604020202020204" pitchFamily="34" charset="0"/>
            </a:endParaRPr>
          </a:p>
          <a:p>
            <a:pPr lvl="0"/>
            <a:endParaRPr lang="en-US" sz="2000" dirty="0">
              <a:latin typeface="Helvetica" panose="020B0604020202020204" pitchFamily="34" charset="0"/>
            </a:endParaRPr>
          </a:p>
          <a:p>
            <a:pPr marL="800100" lvl="1" indent="-342900">
              <a:buFont typeface="Wingdings" panose="05000000000000000000" pitchFamily="2" charset="2"/>
              <a:buChar char="§"/>
            </a:pPr>
            <a:r>
              <a:rPr lang="en-US" sz="2000" dirty="0">
                <a:latin typeface="Helvetica" panose="020B0604020202020204" pitchFamily="34" charset="0"/>
              </a:rPr>
              <a:t>Lay the clothes beside the elder</a:t>
            </a:r>
            <a:endParaRPr lang="en-US" sz="2000" dirty="0">
              <a:latin typeface="Helvetica" panose="020B0604020202020204" pitchFamily="34" charset="0"/>
            </a:endParaRPr>
          </a:p>
          <a:p>
            <a:pPr marL="800100" lvl="1" indent="-342900">
              <a:buFont typeface="Wingdings" panose="05000000000000000000" pitchFamily="2" charset="2"/>
              <a:buChar char="§"/>
            </a:pPr>
            <a:r>
              <a:rPr lang="en-US" sz="2000" dirty="0">
                <a:latin typeface="Helvetica" panose="020B0604020202020204" pitchFamily="34" charset="0"/>
              </a:rPr>
              <a:t>Start undressing from the weaker side of the body</a:t>
            </a:r>
            <a:endParaRPr lang="en-US" sz="2000" dirty="0">
              <a:latin typeface="Helvetica" panose="020B0604020202020204" pitchFamily="34" charset="0"/>
            </a:endParaRPr>
          </a:p>
          <a:p>
            <a:pPr marL="800100" lvl="1" indent="-342900">
              <a:buFont typeface="Wingdings" panose="05000000000000000000" pitchFamily="2" charset="2"/>
              <a:buChar char="§"/>
            </a:pPr>
            <a:r>
              <a:rPr lang="en-US" sz="2000" dirty="0">
                <a:latin typeface="Helvetica" panose="020B0604020202020204" pitchFamily="34" charset="0"/>
              </a:rPr>
              <a:t>Start dressing from the stronger side of the body</a:t>
            </a:r>
            <a:endParaRPr lang="en-US" sz="2000" dirty="0">
              <a:latin typeface="Helvetica" panose="020B0604020202020204" pitchFamily="34" charset="0"/>
            </a:endParaRPr>
          </a:p>
          <a:p>
            <a:pPr marL="800100" lvl="1" indent="-342900">
              <a:buFont typeface="Wingdings" panose="05000000000000000000" pitchFamily="2" charset="2"/>
              <a:buChar char="§"/>
            </a:pPr>
            <a:r>
              <a:rPr lang="en-US" sz="2000" dirty="0">
                <a:latin typeface="Helvetica" panose="020B0604020202020204" pitchFamily="34" charset="0"/>
              </a:rPr>
              <a:t>Undress and dress one part of the body at a time</a:t>
            </a:r>
            <a:endParaRPr lang="en-US" sz="2000" dirty="0">
              <a:latin typeface="Helvetica" panose="020B0604020202020204" pitchFamily="34" charset="0"/>
            </a:endParaRPr>
          </a:p>
          <a:p>
            <a:pPr marL="800100" lvl="1" indent="-342900">
              <a:buFont typeface="Wingdings" panose="05000000000000000000" pitchFamily="2" charset="2"/>
              <a:buChar char="§"/>
            </a:pPr>
            <a:r>
              <a:rPr lang="en-US" sz="2000" dirty="0">
                <a:latin typeface="Helvetica" panose="020B0604020202020204" pitchFamily="34" charset="0"/>
              </a:rPr>
              <a:t>Comb the elder’s hair and apply makeup and cologne of their choice</a:t>
            </a:r>
            <a:endParaRPr lang="en-US" sz="2000" dirty="0">
              <a:latin typeface="Helvetica" panose="020B0604020202020204" pitchFamily="34" charset="0"/>
            </a:endParaRPr>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latin typeface="+mn-lt"/>
                <a:ea typeface="+mn-ea"/>
                <a:cs typeface="+mn-cs"/>
              </a:rPr>
              <a:t>Q1. Why should I assist the elder when we want the person to be as independent as possible while dressing?</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Ans:</a:t>
            </a:r>
            <a:r>
              <a:rPr lang="en-US" sz="1200" kern="1200" baseline="0" dirty="0">
                <a:solidFill>
                  <a:schemeClr val="tx1"/>
                </a:solidFill>
                <a:latin typeface="+mn-lt"/>
                <a:ea typeface="+mn-ea"/>
                <a:cs typeface="+mn-cs"/>
              </a:rPr>
              <a:t> We want the elder to be as independent as possible. This does not mean the elder does not need your help at all. This means that you should provide help only when required and asked for. Do not try to do everything for the elder. Be patient and allow the elder to do as much of the dressing part as comfortable for the person. The objective is to make the elder feel more capable and have a sense of self sufficiency. This, in no way, takes away your responsibility for the elder’s comfort and safety. </a:t>
            </a:r>
            <a:endParaRPr lang="en-US" sz="1200" kern="1200" baseline="0" dirty="0">
              <a:solidFill>
                <a:schemeClr val="tx1"/>
              </a:solidFill>
              <a:latin typeface="+mn-lt"/>
              <a:ea typeface="+mn-ea"/>
              <a:cs typeface="+mn-cs"/>
            </a:endParaRPr>
          </a:p>
          <a:p>
            <a:endParaRPr lang="en-US" sz="1200" kern="1200" baseline="0" dirty="0">
              <a:solidFill>
                <a:schemeClr val="tx1"/>
              </a:solidFill>
              <a:latin typeface="+mn-lt"/>
              <a:ea typeface="+mn-ea"/>
              <a:cs typeface="+mn-cs"/>
            </a:endParaRPr>
          </a:p>
          <a:p>
            <a:endParaRPr lang="en-GB"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latin typeface="+mn-lt"/>
                <a:ea typeface="+mn-ea"/>
                <a:cs typeface="+mn-cs"/>
              </a:rPr>
              <a:t>Q1. Does having all the nutrients mean eating many different types of food?</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Ans:</a:t>
            </a:r>
            <a:r>
              <a:rPr lang="en-US" sz="1200" kern="1200" baseline="0" dirty="0">
                <a:solidFill>
                  <a:schemeClr val="tx1"/>
                </a:solidFill>
                <a:latin typeface="+mn-lt"/>
                <a:ea typeface="+mn-ea"/>
                <a:cs typeface="+mn-cs"/>
              </a:rPr>
              <a:t> There are several food items that are a good source of nutrients. For example, milk is a good source of carbohydrates, fats, and protein.  Similarly, egg is a good source of both proteins and fats. So, if you choose what you eat wisely, it is not required to have many different types of food to get all the required nutrients. However, for the sake of variety and keeping a healthy appetite, it is good to eat different types of foods at different times of the day.</a:t>
            </a:r>
            <a:endParaRPr lang="en-US" sz="1200"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SG" dirty="0"/>
          </a:p>
        </p:txBody>
      </p:sp>
      <p:sp>
        <p:nvSpPr>
          <p:cNvPr id="4" name="Slide Number Placeholder 3"/>
          <p:cNvSpPr>
            <a:spLocks noGrp="1"/>
          </p:cNvSpPr>
          <p:nvPr>
            <p:ph type="sldNum" sz="quarter" idx="10"/>
          </p:nvPr>
        </p:nvSpPr>
        <p:spPr/>
        <p:txBody>
          <a:bodyPr/>
          <a:lstStyle/>
          <a:p>
            <a:fld id="{5D0CB5AD-B5CB-4C3C-8863-2F6A9DA8C16B}" type="slidenum">
              <a:rPr lang="en-SG" smtClean="0"/>
            </a:fld>
            <a:endParaRPr lang="en-SG" dirty="0"/>
          </a:p>
        </p:txBody>
      </p:sp>
      <p:sp>
        <p:nvSpPr>
          <p:cNvPr id="5" name="Footer Placeholder 4"/>
          <p:cNvSpPr>
            <a:spLocks noGrp="1"/>
          </p:cNvSpPr>
          <p:nvPr>
            <p:ph type="ftr" sz="quarter" idx="11"/>
          </p:nvPr>
        </p:nvSpPr>
        <p:spPr/>
        <p:txBody>
          <a:bodyPr/>
          <a:lstStyle/>
          <a:p>
            <a:r>
              <a:rPr lang="en-SG"/>
              <a:t>Copyright iCare Life Pte. Ltd., Singapore 2016-17</a:t>
            </a:r>
            <a:endParaRPr lang="en-SG" dirty="0"/>
          </a:p>
        </p:txBody>
      </p:sp>
      <p:sp>
        <p:nvSpPr>
          <p:cNvPr id="6" name="Header Placeholder 5"/>
          <p:cNvSpPr>
            <a:spLocks noGrp="1"/>
          </p:cNvSpPr>
          <p:nvPr>
            <p:ph type="hdr" sz="quarter" idx="12"/>
          </p:nvPr>
        </p:nvSpPr>
        <p:spPr/>
        <p:txBody>
          <a:bodyPr/>
          <a:lstStyle/>
          <a:p>
            <a:r>
              <a:rPr lang="en-SG"/>
              <a:t>Trainers Notes</a:t>
            </a:r>
            <a:endParaRPr lang="en-SG"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Take the participants to a home/nursing</a:t>
            </a:r>
            <a:r>
              <a:rPr lang="en-US" sz="1200" baseline="0" dirty="0"/>
              <a:t> home</a:t>
            </a:r>
            <a:r>
              <a:rPr lang="en-US" sz="1200" dirty="0"/>
              <a:t> which</a:t>
            </a:r>
            <a:r>
              <a:rPr lang="en-US" sz="1200" baseline="0" dirty="0"/>
              <a:t> is modified to suit the needs of an elder confined to the wheelchair. A trained caregiver can demonstrate the use of a vertical platform lift and stairway lift. Fix a prior appointment for the activity and inform the participants of the location and timings for the demonstration. </a:t>
            </a:r>
            <a:endParaRPr lang="en-US" sz="1200" baseline="0" dirty="0"/>
          </a:p>
          <a:p>
            <a:r>
              <a:rPr lang="en-US" sz="1200" baseline="0" dirty="0"/>
              <a:t>Ask participants to practice performing various tasks. Give appropriate feedback.</a:t>
            </a:r>
            <a:endParaRPr lang="en-US" sz="1200" baseline="0" dirty="0"/>
          </a:p>
          <a:p>
            <a:endParaRPr lang="en-US" sz="1200" baseline="0"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pPr lvl="1">
              <a:buFont typeface="Arial" panose="020B0604020202020204" pitchFamily="34" charset="0"/>
              <a:buChar char="•"/>
            </a:pPr>
            <a:r>
              <a:rPr lang="en-GB" sz="2400" dirty="0"/>
              <a:t>At the entrance of the house, ensure a smooth path, a ramp or vertical platform lift, and the threshold thickness of one and half inches or less</a:t>
            </a:r>
            <a:endParaRPr lang="en-US" sz="2400" dirty="0"/>
          </a:p>
          <a:p>
            <a:pPr lvl="1">
              <a:buFont typeface="Arial" panose="020B0604020202020204" pitchFamily="34" charset="0"/>
              <a:buChar char="•"/>
            </a:pPr>
            <a:r>
              <a:rPr lang="en-GB" sz="2400" dirty="0"/>
              <a:t>Inside the house, corridors should be clutter-free and spacious</a:t>
            </a:r>
            <a:endParaRPr lang="en-US" sz="2400" dirty="0"/>
          </a:p>
          <a:p>
            <a:pPr lvl="1">
              <a:buFont typeface="Arial" panose="020B0604020202020204" pitchFamily="34" charset="0"/>
              <a:buChar char="•"/>
            </a:pPr>
            <a:r>
              <a:rPr lang="en-GB" sz="2400" dirty="0"/>
              <a:t>Tile, floorboards, or low pile carpet are ideal for free movement of wheelchair </a:t>
            </a:r>
            <a:endParaRPr lang="en-US" sz="2400" dirty="0"/>
          </a:p>
          <a:p>
            <a:pPr lvl="1">
              <a:buFont typeface="Arial" panose="020B0604020202020204" pitchFamily="34" charset="0"/>
              <a:buChar char="•"/>
            </a:pPr>
            <a:r>
              <a:rPr lang="en-GB" sz="2400" dirty="0"/>
              <a:t>A vertical platform lift or stairway lift can be used to move the elder up and down the stairs</a:t>
            </a:r>
            <a:endParaRPr lang="en-US" sz="2400" dirty="0"/>
          </a:p>
          <a:p>
            <a:pPr lvl="1">
              <a:buFont typeface="Arial" panose="020B0604020202020204" pitchFamily="34" charset="0"/>
              <a:buChar char="•"/>
            </a:pPr>
            <a:r>
              <a:rPr lang="en-GB" sz="2400" dirty="0"/>
              <a:t>The bathrooms may have a walk-in bathtub, lower threshold for shower and a shower chair, railings, and raised toilet seat </a:t>
            </a:r>
            <a:endParaRPr lang="en-US" sz="2400"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lvl="1">
              <a:buFont typeface="Arial" panose="020B0604020202020204" pitchFamily="34" charset="0"/>
              <a:buChar char="•"/>
            </a:pPr>
            <a:r>
              <a:rPr lang="en-GB" sz="2400" dirty="0"/>
              <a:t>When the elder is sitting in the wheelchair:</a:t>
            </a:r>
            <a:endParaRPr lang="en-US" sz="2400" dirty="0"/>
          </a:p>
          <a:p>
            <a:pPr lvl="2">
              <a:buFont typeface="Wingdings" panose="05000000000000000000" pitchFamily="2" charset="2"/>
              <a:buChar char="Ø"/>
            </a:pPr>
            <a:r>
              <a:rPr lang="en-GB" dirty="0"/>
              <a:t>Ensure the seat belt is fastened </a:t>
            </a:r>
            <a:endParaRPr lang="en-US" dirty="0"/>
          </a:p>
          <a:p>
            <a:pPr lvl="2">
              <a:buFont typeface="Wingdings" panose="05000000000000000000" pitchFamily="2" charset="2"/>
              <a:buChar char="Ø"/>
            </a:pPr>
            <a:r>
              <a:rPr lang="en-GB" dirty="0"/>
              <a:t>Ensure that the elder’s weight is evenly balanced</a:t>
            </a:r>
            <a:endParaRPr lang="en-US" dirty="0"/>
          </a:p>
          <a:p>
            <a:pPr lvl="2">
              <a:buFont typeface="Wingdings" panose="05000000000000000000" pitchFamily="2" charset="2"/>
              <a:buChar char="Ø"/>
            </a:pPr>
            <a:r>
              <a:rPr lang="en-GB" dirty="0"/>
              <a:t>Ensure that the elder’s feet are placed on the footrests</a:t>
            </a:r>
            <a:endParaRPr lang="en-US" dirty="0"/>
          </a:p>
          <a:p>
            <a:pPr lvl="2">
              <a:buFont typeface="Wingdings" panose="05000000000000000000" pitchFamily="2" charset="2"/>
              <a:buChar char="Ø"/>
            </a:pPr>
            <a:r>
              <a:rPr lang="en-GB" dirty="0"/>
              <a:t>When wheelchair is stationary with elder, lock the wheels</a:t>
            </a:r>
            <a:endParaRPr lang="en-US" dirty="0"/>
          </a:p>
          <a:p>
            <a:pPr lvl="2">
              <a:buFont typeface="Wingdings" panose="05000000000000000000" pitchFamily="2" charset="2"/>
              <a:buChar char="Ø"/>
            </a:pPr>
            <a:r>
              <a:rPr lang="en-GB" dirty="0"/>
              <a:t>When outdoors, understand the surroundings, terrain, and manoeuvring wheelchair through paths </a:t>
            </a:r>
            <a:endParaRPr lang="en-US" dirty="0"/>
          </a:p>
          <a:p>
            <a:pPr lvl="2">
              <a:buFont typeface="Wingdings" panose="05000000000000000000" pitchFamily="2" charset="2"/>
              <a:buChar char="Ø"/>
            </a:pPr>
            <a:r>
              <a:rPr lang="en-GB" dirty="0"/>
              <a:t>Use facilities meant for disabled, such as ramps, parking, and restrooms to ensure smooth experience for elder</a:t>
            </a:r>
            <a:endParaRPr lang="en-US"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28600" indent="-228600">
              <a:buNone/>
            </a:pPr>
            <a:r>
              <a:rPr lang="en-GB" sz="1200" kern="1200" baseline="0" dirty="0">
                <a:solidFill>
                  <a:schemeClr val="tx1"/>
                </a:solidFill>
                <a:latin typeface="+mn-lt"/>
                <a:ea typeface="+mn-ea"/>
                <a:cs typeface="+mn-cs"/>
              </a:rPr>
              <a:t>FAQs</a:t>
            </a:r>
            <a:endParaRPr lang="en-GB" sz="1200" kern="1200" baseline="0" dirty="0">
              <a:solidFill>
                <a:schemeClr val="tx1"/>
              </a:solidFill>
              <a:latin typeface="+mn-lt"/>
              <a:ea typeface="+mn-ea"/>
              <a:cs typeface="+mn-cs"/>
            </a:endParaRPr>
          </a:p>
          <a:p>
            <a:pPr marL="228600" indent="-228600">
              <a:buNone/>
            </a:pPr>
            <a:r>
              <a:rPr lang="en-GB" sz="1200" kern="1200" baseline="0" dirty="0">
                <a:solidFill>
                  <a:schemeClr val="tx1"/>
                </a:solidFill>
                <a:latin typeface="+mn-lt"/>
                <a:ea typeface="+mn-ea"/>
                <a:cs typeface="+mn-cs"/>
              </a:rPr>
              <a:t>Q1. How do I get the elder into the car?</a:t>
            </a:r>
            <a:endParaRPr lang="en-GB" sz="1200" kern="1200" baseline="0" dirty="0">
              <a:solidFill>
                <a:schemeClr val="tx1"/>
              </a:solidFill>
              <a:latin typeface="+mn-lt"/>
              <a:ea typeface="+mn-ea"/>
              <a:cs typeface="+mn-cs"/>
            </a:endParaRPr>
          </a:p>
          <a:p>
            <a:pPr marL="228600" indent="-228600">
              <a:buAutoNum type="alphaUcPeriod"/>
            </a:pPr>
            <a:r>
              <a:rPr lang="en-GB" sz="1200" kern="1200" baseline="0" dirty="0">
                <a:solidFill>
                  <a:schemeClr val="tx1"/>
                </a:solidFill>
                <a:latin typeface="+mn-lt"/>
                <a:ea typeface="+mn-ea"/>
                <a:cs typeface="+mn-cs"/>
              </a:rPr>
              <a:t>You can use a mechanical lift or slipping board to help the elder into a car. Fold the wheelchair and place in the car. </a:t>
            </a:r>
            <a:endParaRPr lang="en-GB" sz="1200" kern="1200" baseline="0" dirty="0">
              <a:solidFill>
                <a:schemeClr val="tx1"/>
              </a:solidFill>
              <a:latin typeface="+mn-lt"/>
              <a:ea typeface="+mn-ea"/>
              <a:cs typeface="+mn-cs"/>
            </a:endParaRPr>
          </a:p>
          <a:p>
            <a:pPr marL="228600" indent="-228600">
              <a:buAutoNum type="alphaUcPeriod"/>
            </a:pPr>
            <a:endParaRPr lang="en-GB" sz="1200" kern="1200" baseline="0" dirty="0">
              <a:solidFill>
                <a:schemeClr val="tx1"/>
              </a:solidFill>
              <a:latin typeface="+mn-lt"/>
              <a:ea typeface="+mn-ea"/>
              <a:cs typeface="+mn-cs"/>
            </a:endParaRPr>
          </a:p>
          <a:p>
            <a:pPr marL="228600" indent="-228600">
              <a:buNone/>
            </a:pPr>
            <a:r>
              <a:rPr lang="en-GB" sz="1200" kern="1200" baseline="0" dirty="0">
                <a:solidFill>
                  <a:schemeClr val="tx1"/>
                </a:solidFill>
                <a:latin typeface="+mn-lt"/>
                <a:ea typeface="+mn-ea"/>
                <a:cs typeface="+mn-cs"/>
              </a:rPr>
              <a:t>Q2. How precautions should I take when moving the wheelchair down the ramp?</a:t>
            </a:r>
            <a:endParaRPr lang="en-GB" sz="1200" kern="1200" baseline="0" dirty="0">
              <a:solidFill>
                <a:schemeClr val="tx1"/>
              </a:solidFill>
              <a:latin typeface="+mn-lt"/>
              <a:ea typeface="+mn-ea"/>
              <a:cs typeface="+mn-cs"/>
            </a:endParaRPr>
          </a:p>
          <a:p>
            <a:pPr marL="228600" indent="-228600">
              <a:buAutoNum type="alphaUcPeriod"/>
            </a:pPr>
            <a:r>
              <a:rPr lang="en-GB" sz="1200" kern="1200" baseline="0" dirty="0">
                <a:solidFill>
                  <a:schemeClr val="tx1"/>
                </a:solidFill>
                <a:latin typeface="+mn-lt"/>
                <a:ea typeface="+mn-ea"/>
                <a:cs typeface="+mn-cs"/>
              </a:rPr>
              <a:t>Control the speed at which the wheelchair moves down the ramp. Put your weight behind the wheelchair. </a:t>
            </a:r>
            <a:endParaRPr lang="en-GB" sz="1200" kern="1200" baseline="0" dirty="0">
              <a:solidFill>
                <a:schemeClr val="tx1"/>
              </a:solidFill>
              <a:latin typeface="+mn-lt"/>
              <a:ea typeface="+mn-ea"/>
              <a:cs typeface="+mn-cs"/>
            </a:endParaRPr>
          </a:p>
          <a:p>
            <a:pPr marL="228600" indent="-228600">
              <a:buAutoNum type="alphaUcPeriod"/>
            </a:pPr>
            <a:endParaRPr lang="en-GB" sz="1200" kern="1200" baseline="0" dirty="0">
              <a:solidFill>
                <a:schemeClr val="tx1"/>
              </a:solidFill>
              <a:latin typeface="+mn-lt"/>
              <a:ea typeface="+mn-ea"/>
              <a:cs typeface="+mn-cs"/>
            </a:endParaRPr>
          </a:p>
          <a:p>
            <a:pPr marL="228600" indent="-228600">
              <a:buNone/>
            </a:pPr>
            <a:r>
              <a:rPr lang="en-GB" sz="1200" kern="1200" baseline="0" dirty="0">
                <a:solidFill>
                  <a:schemeClr val="tx1"/>
                </a:solidFill>
                <a:latin typeface="+mn-lt"/>
                <a:ea typeface="+mn-ea"/>
                <a:cs typeface="+mn-cs"/>
              </a:rPr>
              <a:t>Q3. What modifications can I </a:t>
            </a:r>
            <a:r>
              <a:rPr lang="en-GB" sz="1200" kern="1200" baseline="0" dirty="0" err="1">
                <a:solidFill>
                  <a:schemeClr val="tx1"/>
                </a:solidFill>
                <a:latin typeface="+mn-lt"/>
                <a:ea typeface="+mn-ea"/>
                <a:cs typeface="+mn-cs"/>
              </a:rPr>
              <a:t>suggset</a:t>
            </a:r>
            <a:r>
              <a:rPr lang="en-GB" sz="1200" kern="1200" baseline="0" dirty="0">
                <a:solidFill>
                  <a:schemeClr val="tx1"/>
                </a:solidFill>
                <a:latin typeface="+mn-lt"/>
                <a:ea typeface="+mn-ea"/>
                <a:cs typeface="+mn-cs"/>
              </a:rPr>
              <a:t> in the house if the elder insists on being independent?</a:t>
            </a:r>
            <a:endParaRPr lang="en-GB" sz="1200" kern="1200" baseline="0" dirty="0">
              <a:solidFill>
                <a:schemeClr val="tx1"/>
              </a:solidFill>
              <a:latin typeface="+mn-lt"/>
              <a:ea typeface="+mn-ea"/>
              <a:cs typeface="+mn-cs"/>
            </a:endParaRPr>
          </a:p>
          <a:p>
            <a:pPr marL="228600" indent="-228600">
              <a:buAutoNum type="alphaUcPeriod"/>
            </a:pPr>
            <a:r>
              <a:rPr lang="en-GB" sz="1200" kern="1200" baseline="0" dirty="0">
                <a:solidFill>
                  <a:schemeClr val="tx1"/>
                </a:solidFill>
                <a:latin typeface="+mn-lt"/>
                <a:ea typeface="+mn-ea"/>
                <a:cs typeface="+mn-cs"/>
              </a:rPr>
              <a:t>The cabinets and the counter tops in the kitchen can be lower. Also, the switch boards can be moved lower to allow easy access. </a:t>
            </a:r>
            <a:endParaRPr lang="en-GB" sz="1200" kern="1200" baseline="0" dirty="0">
              <a:solidFill>
                <a:schemeClr val="tx1"/>
              </a:solidFill>
              <a:latin typeface="+mn-lt"/>
              <a:ea typeface="+mn-ea"/>
              <a:cs typeface="+mn-cs"/>
            </a:endParaRPr>
          </a:p>
          <a:p>
            <a:pPr marL="228600" indent="-228600">
              <a:buAutoNum type="alphaUcPeriod"/>
            </a:pPr>
            <a:endParaRPr lang="en-GB" sz="1200" kern="1200" baseline="0" dirty="0">
              <a:solidFill>
                <a:schemeClr val="tx1"/>
              </a:solidFill>
              <a:latin typeface="+mn-lt"/>
              <a:ea typeface="+mn-ea"/>
              <a:cs typeface="+mn-cs"/>
            </a:endParaRPr>
          </a:p>
          <a:p>
            <a:pPr marL="228600" indent="-228600">
              <a:buNone/>
            </a:pPr>
            <a:r>
              <a:rPr lang="en-GB" sz="1200" kern="1200" baseline="0" dirty="0">
                <a:solidFill>
                  <a:schemeClr val="tx1"/>
                </a:solidFill>
                <a:latin typeface="+mn-lt"/>
                <a:ea typeface="+mn-ea"/>
                <a:cs typeface="+mn-cs"/>
              </a:rPr>
              <a:t>Q4. If the elder insists on manoeuvring the wheelchair themselves, what should I do?</a:t>
            </a:r>
            <a:endParaRPr lang="en-GB" sz="1200" kern="1200" baseline="0" dirty="0">
              <a:solidFill>
                <a:schemeClr val="tx1"/>
              </a:solidFill>
              <a:latin typeface="+mn-lt"/>
              <a:ea typeface="+mn-ea"/>
              <a:cs typeface="+mn-cs"/>
            </a:endParaRPr>
          </a:p>
          <a:p>
            <a:pPr marL="228600" indent="-228600">
              <a:buNone/>
            </a:pPr>
            <a:r>
              <a:rPr lang="en-GB" sz="1200" kern="1200" baseline="0" dirty="0">
                <a:solidFill>
                  <a:schemeClr val="tx1"/>
                </a:solidFill>
                <a:latin typeface="+mn-lt"/>
                <a:ea typeface="+mn-ea"/>
                <a:cs typeface="+mn-cs"/>
              </a:rPr>
              <a:t>A. Allow the elder to manoeuvre the wheelchair, but keep a close eye and stay near the wheelchair, especially when outdoors. </a:t>
            </a:r>
            <a:endParaRPr lang="en-GB" sz="1200" kern="1200" baseline="0" dirty="0">
              <a:solidFill>
                <a:schemeClr val="tx1"/>
              </a:solidFill>
              <a:latin typeface="+mn-lt"/>
              <a:ea typeface="+mn-ea"/>
              <a:cs typeface="+mn-cs"/>
            </a:endParaRPr>
          </a:p>
          <a:p>
            <a:pPr marL="228600" indent="-228600">
              <a:buNone/>
            </a:pPr>
            <a:endParaRPr lang="en-GB" sz="1200" kern="1200" baseline="0" dirty="0">
              <a:solidFill>
                <a:schemeClr val="tx1"/>
              </a:solidFill>
              <a:latin typeface="+mn-lt"/>
              <a:ea typeface="+mn-ea"/>
              <a:cs typeface="+mn-cs"/>
            </a:endParaRPr>
          </a:p>
          <a:p>
            <a:endParaRPr lang="en-GB"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endParaRPr lang="en-SG" dirty="0"/>
          </a:p>
        </p:txBody>
      </p:sp>
      <p:sp>
        <p:nvSpPr>
          <p:cNvPr id="4" name="Slide Number Placeholder 3"/>
          <p:cNvSpPr>
            <a:spLocks noGrp="1"/>
          </p:cNvSpPr>
          <p:nvPr>
            <p:ph type="sldNum" sz="quarter" idx="10"/>
          </p:nvPr>
        </p:nvSpPr>
        <p:spPr/>
        <p:txBody>
          <a:bodyPr/>
          <a:lstStyle/>
          <a:p>
            <a:fld id="{5D0CB5AD-B5CB-4C3C-8863-2F6A9DA8C16B}" type="slidenum">
              <a:rPr lang="en-SG" smtClean="0"/>
            </a:fld>
            <a:endParaRPr lang="en-SG" dirty="0"/>
          </a:p>
        </p:txBody>
      </p:sp>
      <p:sp>
        <p:nvSpPr>
          <p:cNvPr id="5" name="Footer Placeholder 4"/>
          <p:cNvSpPr>
            <a:spLocks noGrp="1"/>
          </p:cNvSpPr>
          <p:nvPr>
            <p:ph type="ftr" sz="quarter" idx="11"/>
          </p:nvPr>
        </p:nvSpPr>
        <p:spPr/>
        <p:txBody>
          <a:bodyPr/>
          <a:lstStyle/>
          <a:p>
            <a:r>
              <a:rPr lang="en-SG"/>
              <a:t>Copyright iCare Life Pte. Ltd., Singapore 2016-17</a:t>
            </a:r>
            <a:endParaRPr lang="en-SG" dirty="0"/>
          </a:p>
        </p:txBody>
      </p:sp>
      <p:sp>
        <p:nvSpPr>
          <p:cNvPr id="6" name="Header Placeholder 5"/>
          <p:cNvSpPr>
            <a:spLocks noGrp="1"/>
          </p:cNvSpPr>
          <p:nvPr>
            <p:ph type="hdr" sz="quarter" idx="12"/>
          </p:nvPr>
        </p:nvSpPr>
        <p:spPr/>
        <p:txBody>
          <a:bodyPr/>
          <a:lstStyle/>
          <a:p>
            <a:r>
              <a:rPr lang="en-SG"/>
              <a:t>Trainers Notes</a:t>
            </a:r>
            <a:endParaRPr lang="en-SG"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pPr lvl="0"/>
            <a:r>
              <a:rPr lang="en-US" sz="2400" dirty="0"/>
              <a:t>To get maximum nutrition from food:</a:t>
            </a:r>
            <a:endParaRPr lang="en-US" sz="2400" dirty="0"/>
          </a:p>
          <a:p>
            <a:pPr lvl="1">
              <a:buFont typeface="Wingdings" panose="05000000000000000000" pitchFamily="2" charset="2"/>
              <a:buChar char="Ø"/>
            </a:pPr>
            <a:r>
              <a:rPr lang="en-US" sz="2400" dirty="0"/>
              <a:t>Buy fresh produce</a:t>
            </a:r>
            <a:endParaRPr lang="en-US" sz="2400" dirty="0"/>
          </a:p>
          <a:p>
            <a:pPr lvl="1">
              <a:buFont typeface="Wingdings" panose="05000000000000000000" pitchFamily="2" charset="2"/>
              <a:buChar char="Ø"/>
            </a:pPr>
            <a:r>
              <a:rPr lang="en-US" sz="2400" dirty="0"/>
              <a:t>Stock food only for a few days</a:t>
            </a:r>
            <a:endParaRPr lang="en-US" sz="2400" dirty="0"/>
          </a:p>
          <a:p>
            <a:pPr lvl="1">
              <a:buFont typeface="Wingdings" panose="05000000000000000000" pitchFamily="2" charset="2"/>
              <a:buChar char="Ø"/>
            </a:pPr>
            <a:r>
              <a:rPr lang="en-US" sz="2400" dirty="0"/>
              <a:t>Use sautéing and steaming for cooking food</a:t>
            </a:r>
            <a:endParaRPr lang="en-US" sz="2400" dirty="0"/>
          </a:p>
          <a:p>
            <a:pPr lvl="1">
              <a:buFont typeface="Wingdings" panose="05000000000000000000" pitchFamily="2" charset="2"/>
              <a:buChar char="Ø"/>
            </a:pPr>
            <a:r>
              <a:rPr lang="en-US" sz="2400" dirty="0"/>
              <a:t>Limit boiling and baking food</a:t>
            </a:r>
            <a:endParaRPr lang="en-US" sz="2400" dirty="0"/>
          </a:p>
          <a:p>
            <a:pPr lvl="1">
              <a:buFont typeface="Wingdings" panose="05000000000000000000" pitchFamily="2" charset="2"/>
              <a:buChar char="Ø"/>
            </a:pPr>
            <a:r>
              <a:rPr lang="en-US" sz="2400" dirty="0"/>
              <a:t>Avoid deep frying and microwave cooking</a:t>
            </a:r>
            <a:endParaRPr lang="en-US" sz="2400" dirty="0"/>
          </a:p>
          <a:p>
            <a:pPr lvl="1">
              <a:buFont typeface="Wingdings" panose="05000000000000000000" pitchFamily="2" charset="2"/>
              <a:buChar char="Ø"/>
            </a:pPr>
            <a:r>
              <a:rPr lang="en-US" sz="2400" dirty="0"/>
              <a:t>Do not reuse oil for frying and sautéing</a:t>
            </a:r>
            <a:endParaRPr lang="en-US" sz="2400" dirty="0"/>
          </a:p>
          <a:p>
            <a:pPr lvl="1">
              <a:buFont typeface="Wingdings" panose="05000000000000000000" pitchFamily="2" charset="2"/>
              <a:buChar char="Ø"/>
            </a:pPr>
            <a:r>
              <a:rPr lang="en-US" sz="2400" dirty="0"/>
              <a:t>Do not refreeze thawed food</a:t>
            </a:r>
            <a:endParaRPr lang="en-US" sz="2400" dirty="0"/>
          </a:p>
          <a:p>
            <a:pPr lvl="1">
              <a:buFont typeface="Wingdings" panose="05000000000000000000" pitchFamily="2" charset="2"/>
              <a:buChar char="Ø"/>
            </a:pPr>
            <a:r>
              <a:rPr lang="en-US" sz="2400" dirty="0"/>
              <a:t>Check best before date on packaged food</a:t>
            </a:r>
            <a:endParaRPr lang="en-US" sz="2400" dirty="0"/>
          </a:p>
          <a:p>
            <a:pPr lvl="1">
              <a:buFont typeface="Wingdings" panose="05000000000000000000" pitchFamily="2" charset="2"/>
              <a:buChar char="Ø"/>
            </a:pPr>
            <a:r>
              <a:rPr lang="en-US" sz="2400" dirty="0"/>
              <a:t>Follow storage and usage instructions on food packages</a:t>
            </a:r>
            <a:endParaRPr lang="en-US" sz="2400"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latin typeface="+mn-lt"/>
                <a:ea typeface="+mn-ea"/>
                <a:cs typeface="+mn-cs"/>
              </a:rPr>
              <a:t>Q1. Can all kinds of food be prepared by sautéing and steaming?</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Ans:</a:t>
            </a:r>
            <a:r>
              <a:rPr lang="en-US" sz="1200" kern="1200" baseline="0" dirty="0">
                <a:solidFill>
                  <a:schemeClr val="tx1"/>
                </a:solidFill>
                <a:latin typeface="+mn-lt"/>
                <a:ea typeface="+mn-ea"/>
                <a:cs typeface="+mn-cs"/>
              </a:rPr>
              <a:t> No. Sautéing and steaming are cooking techniques suitable only for certain types of food preparations. For preparing other kinds of food, different methods of cooking need to be used. You may not be able to adapt each recipe for techniques of steaming and sautéing. However, you can try and include more dishes that can be cooked using these methods. </a:t>
            </a:r>
            <a:endParaRPr lang="en-US" sz="1200"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49C4448-B535-4D1E-8418-9C9CCD497272}" type="slidenum">
              <a:rPr lang="en-US" smtClean="0"/>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6CD3CDDF-2271-4801-961C-0CBD5B08EFB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6CD3CDDF-2271-4801-961C-0CBD5B08EFB9}"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1A5B5F30-9B46-4155-984A-38DC4F3DCBC9}" type="datetimeFigureOut">
              <a:rPr lang="en-IN" smtClean="0"/>
            </a:fld>
            <a:endParaRPr lang="en-IN"/>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IN"/>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AC7753ED-12F6-4B09-A57D-23DB00BD0763}" type="slidenum">
              <a:rPr lang="en-IN" smtClean="0"/>
            </a:fld>
            <a:endParaRPr lang="en-I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a:xfrm>
            <a:off x="609600" y="1600200"/>
            <a:ext cx="8229600" cy="452596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6CD3CDDF-2271-4801-961C-0CBD5B08EFB9}" type="slidenum">
              <a:rPr lang="en-US" smtClean="0"/>
            </a:fld>
            <a:endParaRPr lang="en-US" dirty="0"/>
          </a:p>
        </p:txBody>
      </p:sp>
      <p:sp>
        <p:nvSpPr>
          <p:cNvPr id="8" name="Picture Placeholder 7"/>
          <p:cNvSpPr>
            <a:spLocks noGrp="1"/>
          </p:cNvSpPr>
          <p:nvPr>
            <p:ph type="pic" sz="quarter" idx="13"/>
          </p:nvPr>
        </p:nvSpPr>
        <p:spPr>
          <a:xfrm>
            <a:off x="1066800" y="6324600"/>
            <a:ext cx="609600" cy="152400"/>
          </a:xfrm>
        </p:spPr>
        <p:txBody>
          <a:bodyPr/>
          <a:lstStyle/>
          <a:p>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a:xfrm>
            <a:off x="609600" y="1600200"/>
            <a:ext cx="8229600" cy="452596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763000" y="6584950"/>
            <a:ext cx="381000" cy="273050"/>
          </a:xfrm>
          <a:prstGeom prst="rect">
            <a:avLst/>
          </a:prstGeom>
        </p:spPr>
        <p:txBody>
          <a:bodyPr/>
          <a:lstStyle>
            <a:lvl1pPr>
              <a:defRPr sz="1000">
                <a:solidFill>
                  <a:schemeClr val="tx1"/>
                </a:solidFill>
                <a:latin typeface="Helvetica" panose="020B0604020202020204" pitchFamily="34" charset="0"/>
              </a:defRPr>
            </a:lvl1pPr>
          </a:lstStyle>
          <a:p>
            <a:fld id="{6CD3CDDF-2271-4801-961C-0CBD5B08EFB9}" type="slidenum">
              <a:rPr lang="en-US" smtClean="0"/>
            </a:fld>
            <a:endParaRPr lang="en-US" dirty="0"/>
          </a:p>
        </p:txBody>
      </p:sp>
      <p:sp>
        <p:nvSpPr>
          <p:cNvPr id="8" name="Picture Placeholder 7"/>
          <p:cNvSpPr>
            <a:spLocks noGrp="1"/>
          </p:cNvSpPr>
          <p:nvPr>
            <p:ph type="pic" sz="quarter" idx="13"/>
          </p:nvPr>
        </p:nvSpPr>
        <p:spPr>
          <a:xfrm>
            <a:off x="1066800" y="6324600"/>
            <a:ext cx="609600" cy="152400"/>
          </a:xfrm>
        </p:spPr>
        <p:txBody>
          <a:bodyPr/>
          <a:lstStyle/>
          <a:p>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6" name="Slide Number Placeholder 5"/>
          <p:cNvSpPr>
            <a:spLocks noGrp="1"/>
          </p:cNvSpPr>
          <p:nvPr>
            <p:ph type="sldNum" sz="quarter" idx="12"/>
          </p:nvPr>
        </p:nvSpPr>
        <p:spPr>
          <a:xfrm>
            <a:off x="8763000" y="6584951"/>
            <a:ext cx="381000" cy="273049"/>
          </a:xfrm>
          <a:prstGeom prst="rect">
            <a:avLst/>
          </a:prstGeom>
        </p:spPr>
        <p:txBody>
          <a:bodyPr/>
          <a:lstStyle>
            <a:lvl1pPr>
              <a:defRPr sz="1000">
                <a:latin typeface="Helvetica" panose="020B0604020202020204" pitchFamily="34" charset="0"/>
              </a:defRPr>
            </a:lvl1pPr>
          </a:lstStyle>
          <a:p>
            <a:fld id="{6CD3CDDF-2271-4801-961C-0CBD5B08EFB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Slide Number Placeholder 6"/>
          <p:cNvSpPr>
            <a:spLocks noGrp="1"/>
          </p:cNvSpPr>
          <p:nvPr>
            <p:ph type="sldNum" sz="quarter" idx="12"/>
          </p:nvPr>
        </p:nvSpPr>
        <p:spPr>
          <a:xfrm>
            <a:off x="8743950" y="6584951"/>
            <a:ext cx="381000" cy="273049"/>
          </a:xfrm>
          <a:prstGeom prst="rect">
            <a:avLst/>
          </a:prstGeom>
        </p:spPr>
        <p:txBody>
          <a:bodyPr/>
          <a:lstStyle>
            <a:lvl1pPr>
              <a:defRPr sz="1000">
                <a:latin typeface="Helvetica" panose="020B0604020202020204" pitchFamily="34" charset="0"/>
              </a:defRPr>
            </a:lvl1pPr>
          </a:lstStyle>
          <a:p>
            <a:fld id="{6CD3CDDF-2271-4801-961C-0CBD5B08EFB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a:xfrm>
            <a:off x="457200" y="6356350"/>
            <a:ext cx="2133600" cy="365125"/>
          </a:xfrm>
          <a:prstGeom prst="rect">
            <a:avLst/>
          </a:prstGeom>
        </p:spPr>
        <p:txBody>
          <a:bodyPr/>
          <a:lstStyle/>
          <a:p>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6CD3CDDF-2271-4801-961C-0CBD5B08EFB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a:xfrm>
            <a:off x="457200" y="6356350"/>
            <a:ext cx="2133600" cy="365125"/>
          </a:xfrm>
          <a:prstGeom prst="rect">
            <a:avLst/>
          </a:prstGeom>
        </p:spPr>
        <p:txBody>
          <a:bodyPr/>
          <a:lstStyle/>
          <a:p>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6CD3CDDF-2271-4801-961C-0CBD5B08EFB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763000" y="6584950"/>
            <a:ext cx="381000" cy="273050"/>
          </a:xfrm>
          <a:prstGeom prst="rect">
            <a:avLst/>
          </a:prstGeom>
        </p:spPr>
        <p:txBody>
          <a:bodyPr/>
          <a:lstStyle>
            <a:lvl1pPr>
              <a:defRPr sz="1000">
                <a:latin typeface="Helvetica" panose="020B0604020202020204" pitchFamily="34" charset="0"/>
              </a:defRPr>
            </a:lvl1pPr>
          </a:lstStyle>
          <a:p>
            <a:fld id="{6CD3CDDF-2271-4801-961C-0CBD5B08EFB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a:xfrm>
            <a:off x="457200" y="6356350"/>
            <a:ext cx="2133600" cy="365125"/>
          </a:xfrm>
          <a:prstGeom prst="rect">
            <a:avLst/>
          </a:prstGeom>
        </p:spPr>
        <p:txBody>
          <a:bodyPr/>
          <a:lstStyle/>
          <a:p>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6CD3CDDF-2271-4801-961C-0CBD5B08EFB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7" name="Slide Number Placeholder 6"/>
          <p:cNvSpPr>
            <a:spLocks noGrp="1"/>
          </p:cNvSpPr>
          <p:nvPr>
            <p:ph type="sldNum" sz="quarter" idx="12"/>
          </p:nvPr>
        </p:nvSpPr>
        <p:spPr>
          <a:xfrm>
            <a:off x="8763000" y="6584950"/>
            <a:ext cx="381000" cy="273050"/>
          </a:xfrm>
          <a:prstGeom prst="rect">
            <a:avLst/>
          </a:prstGeom>
        </p:spPr>
        <p:txBody>
          <a:bodyPr/>
          <a:lstStyle>
            <a:lvl1pPr>
              <a:defRPr sz="1000">
                <a:latin typeface="Helvetica" panose="020B0604020202020204" pitchFamily="34" charset="0"/>
              </a:defRPr>
            </a:lvl1pPr>
          </a:lstStyle>
          <a:p>
            <a:fld id="{6CD3CDDF-2271-4801-961C-0CBD5B08EFB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8" name="Rectangle 7"/>
          <p:cNvSpPr/>
          <p:nvPr userDrawn="1"/>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iCare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9" name="Straight Connector 8"/>
          <p:cNvCxnSpPr/>
          <p:nvPr userDrawn="1"/>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ctr" defTabSz="914400" rtl="0" eaLnBrk="1" latinLnBrk="0" hangingPunct="1">
        <a:spcBef>
          <a:spcPct val="0"/>
        </a:spcBef>
        <a:buNone/>
        <a:defRPr sz="4400" b="0" i="0" u="none"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b="0" i="0" u="none"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3.xml"/><Relationship Id="rId1" Type="http://schemas.openxmlformats.org/officeDocument/2006/relationships/image" Target="../media/image2.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2.xml"/><Relationship Id="rId1" Type="http://schemas.openxmlformats.org/officeDocument/2006/relationships/image" Target="../media/image5.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3.xml"/><Relationship Id="rId1" Type="http://schemas.openxmlformats.org/officeDocument/2006/relationships/image" Target="../media/image2.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2.xml"/><Relationship Id="rId1" Type="http://schemas.openxmlformats.org/officeDocument/2006/relationships/image" Target="../media/image6.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3.xml"/><Relationship Id="rId1"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3.xml"/><Relationship Id="rId1" Type="http://schemas.openxmlformats.org/officeDocument/2006/relationships/image" Target="../media/image2.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2.xml"/><Relationship Id="rId1" Type="http://schemas.openxmlformats.org/officeDocument/2006/relationships/image" Target="../media/image7.jpe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2.xml"/><Relationship Id="rId1" Type="http://schemas.openxmlformats.org/officeDocument/2006/relationships/image" Target="../media/image8.jpe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image" Target="../media/image3.jpe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3.xml"/><Relationship Id="rId1" Type="http://schemas.openxmlformats.org/officeDocument/2006/relationships/image" Target="../media/image2.jpe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2.xml"/><Relationship Id="rId1" Type="http://schemas.openxmlformats.org/officeDocument/2006/relationships/image" Target="../media/image9.jpe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3.xml"/><Relationship Id="rId1" Type="http://schemas.openxmlformats.org/officeDocument/2006/relationships/image" Target="../media/image2.jpe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2.xml"/><Relationship Id="rId1" Type="http://schemas.openxmlformats.org/officeDocument/2006/relationships/image" Target="../media/image10.jpe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13.xml"/><Relationship Id="rId1" Type="http://schemas.openxmlformats.org/officeDocument/2006/relationships/image" Target="../media/image2.jpe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12.xml"/><Relationship Id="rId1" Type="http://schemas.openxmlformats.org/officeDocument/2006/relationships/image" Target="../media/image11.jpe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3.xml"/><Relationship Id="rId1"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image" Target="../media/image4.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1" cstate="email"/>
          <a:stretch>
            <a:fillRect/>
          </a:stretch>
        </p:blipFill>
        <p:spPr>
          <a:xfrm>
            <a:off x="-32400" y="-27384"/>
            <a:ext cx="9189234" cy="6858000"/>
          </a:xfrm>
          <a:prstGeom prst="rect">
            <a:avLst/>
          </a:prstGeom>
        </p:spPr>
      </p:pic>
      <p:sp>
        <p:nvSpPr>
          <p:cNvPr id="5" name="Title Placeholder 1"/>
          <p:cNvSpPr txBox="1"/>
          <p:nvPr>
            <p:custDataLst>
              <p:tags r:id="rId2"/>
            </p:custDataLst>
          </p:nvPr>
        </p:nvSpPr>
        <p:spPr>
          <a:xfrm>
            <a:off x="-36512" y="548680"/>
            <a:ext cx="9180511" cy="720080"/>
          </a:xfrm>
          <a:prstGeom prst="rect">
            <a:avLst/>
          </a:prstGeom>
        </p:spPr>
        <p:txBody>
          <a:bodyPr vert="horz" lIns="91440" tIns="45720" rIns="91440" bIns="45720" rtlCol="0" anchor="t">
            <a:noAutofit/>
          </a:bodyPr>
          <a:lstStyle>
            <a:lvl1pPr algn="l" defTabSz="914400" rtl="0" eaLnBrk="1" latinLnBrk="0" hangingPunct="1">
              <a:spcBef>
                <a:spcPct val="0"/>
              </a:spcBef>
              <a:buNone/>
              <a:defRPr sz="4400" b="1" kern="1200">
                <a:solidFill>
                  <a:schemeClr val="bg1"/>
                </a:solidFill>
                <a:latin typeface="Arial" panose="020B0604020202020204" pitchFamily="34" charset="0"/>
                <a:ea typeface="+mj-ea"/>
                <a:cs typeface="Arial" panose="020B0604020202020204" pitchFamily="34" charset="0"/>
              </a:defRPr>
            </a:lvl1pPr>
          </a:lstStyle>
          <a:p>
            <a:pPr algn="ctr"/>
            <a:r>
              <a:rPr lang="en-US" sz="3600" dirty="0">
                <a:latin typeface="Helvetica" panose="020B0604020202020204" pitchFamily="34" charset="0"/>
                <a:cs typeface="Helvetica" panose="020B0604020202020204" pitchFamily="34" charset="0"/>
              </a:rPr>
              <a:t>Modules Summary Discussion – Q&amp;A</a:t>
            </a:r>
            <a:endParaRPr lang="en-GB" sz="3600" dirty="0">
              <a:latin typeface="Helvetica" panose="020B0604020202020204" pitchFamily="34" charset="0"/>
              <a:cs typeface="Helvetica" panose="020B0604020202020204" pitchFamily="34" charset="0"/>
            </a:endParaRPr>
          </a:p>
        </p:txBody>
      </p:sp>
      <p:sp>
        <p:nvSpPr>
          <p:cNvPr id="2" name="TextBox 1"/>
          <p:cNvSpPr txBox="1"/>
          <p:nvPr/>
        </p:nvSpPr>
        <p:spPr>
          <a:xfrm>
            <a:off x="-36513" y="6680260"/>
            <a:ext cx="9180511" cy="215444"/>
          </a:xfrm>
          <a:prstGeom prst="rect">
            <a:avLst/>
          </a:prstGeom>
          <a:noFill/>
        </p:spPr>
        <p:txBody>
          <a:bodyPr wrap="square" rtlCol="0">
            <a:spAutoFit/>
          </a:bodyPr>
          <a:lstStyle/>
          <a:p>
            <a:pPr algn="ctr"/>
            <a:r>
              <a:rPr lang="en-US" sz="800" b="1" dirty="0">
                <a:solidFill>
                  <a:schemeClr val="bg1"/>
                </a:solidFill>
                <a:latin typeface="Helvetica" panose="020B0604020202020204" pitchFamily="34" charset="0"/>
                <a:cs typeface="Helvetica" panose="020B0604020202020204" pitchFamily="34" charset="0"/>
              </a:rPr>
              <a:t>Private and Confidential</a:t>
            </a:r>
            <a:endParaRPr lang="en-IN" sz="800" b="1" dirty="0">
              <a:solidFill>
                <a:schemeClr val="bg1"/>
              </a:solidFill>
              <a:latin typeface="Helvetica" panose="020B0604020202020204" pitchFamily="34" charset="0"/>
              <a:cs typeface="Helvetica" panose="020B0604020202020204" pitchFamily="34" charset="0"/>
            </a:endParaRPr>
          </a:p>
        </p:txBody>
      </p:sp>
      <p:sp>
        <p:nvSpPr>
          <p:cNvPr id="7" name="Title Placeholder 1"/>
          <p:cNvSpPr txBox="1"/>
          <p:nvPr>
            <p:custDataLst>
              <p:tags r:id="rId3"/>
            </p:custDataLst>
          </p:nvPr>
        </p:nvSpPr>
        <p:spPr>
          <a:xfrm>
            <a:off x="35496" y="2780928"/>
            <a:ext cx="2352586" cy="720080"/>
          </a:xfrm>
          <a:prstGeom prst="rect">
            <a:avLst/>
          </a:prstGeom>
        </p:spPr>
        <p:txBody>
          <a:bodyPr vert="horz" lIns="91440" tIns="45720" rIns="91440" bIns="45720" rtlCol="0" anchor="t">
            <a:normAutofit/>
          </a:bodyPr>
          <a:lstStyle>
            <a:lvl1pPr algn="l" defTabSz="914400" rtl="0" eaLnBrk="1" latinLnBrk="0" hangingPunct="1">
              <a:spcBef>
                <a:spcPct val="0"/>
              </a:spcBef>
              <a:buNone/>
              <a:defRPr sz="4400" b="1" kern="1200">
                <a:solidFill>
                  <a:schemeClr val="bg1"/>
                </a:solidFill>
                <a:latin typeface="Arial" panose="020B0604020202020204" pitchFamily="34" charset="0"/>
                <a:ea typeface="+mj-ea"/>
                <a:cs typeface="Arial" panose="020B0604020202020204" pitchFamily="34" charset="0"/>
              </a:defRPr>
            </a:lvl1pPr>
          </a:lstStyle>
          <a:p>
            <a:pPr algn="ctr"/>
            <a:r>
              <a:rPr lang="en-GB" sz="3600" dirty="0">
                <a:latin typeface="Helvetica" panose="020B0604020202020204" pitchFamily="34" charset="0"/>
                <a:cs typeface="Helvetica" panose="020B0604020202020204" pitchFamily="34" charset="0"/>
              </a:rPr>
              <a:t>CR 6.4</a:t>
            </a:r>
            <a:endParaRPr lang="en-GB" sz="3600" dirty="0">
              <a:latin typeface="Helvetica" panose="020B0604020202020204" pitchFamily="34" charset="0"/>
              <a:cs typeface="Helvetica"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295400"/>
            <a:ext cx="8229600" cy="4525963"/>
          </a:xfrm>
        </p:spPr>
        <p:txBody>
          <a:bodyPr>
            <a:normAutofit/>
          </a:bodyPr>
          <a:lstStyle/>
          <a:p>
            <a:endParaRPr lang="en-US" sz="2000" dirty="0"/>
          </a:p>
          <a:p>
            <a:endParaRPr lang="en-US" sz="2000" dirty="0"/>
          </a:p>
          <a:p>
            <a:endParaRPr lang="en-US" sz="2000" dirty="0"/>
          </a:p>
          <a:p>
            <a:pPr marL="0" indent="0">
              <a:buNone/>
            </a:pPr>
            <a:endParaRPr lang="en-US" sz="2000" dirty="0"/>
          </a:p>
        </p:txBody>
      </p:sp>
      <p:sp>
        <p:nvSpPr>
          <p:cNvPr id="14" name="Rectangle 13"/>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15" name="Straight Connector 14"/>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8820472" y="6597352"/>
            <a:ext cx="290464"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9</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pic>
        <p:nvPicPr>
          <p:cNvPr id="11" name="Picture 10"/>
          <p:cNvPicPr preferRelativeResize="0"/>
          <p:nvPr/>
        </p:nvPicPr>
        <p:blipFill>
          <a:blip r:embed="rId1" cstate="print">
            <a:extLst>
              <a:ext uri="{28A0092B-C50C-407E-A947-70E740481C1C}">
                <a14:useLocalDpi xmlns:a14="http://schemas.microsoft.com/office/drawing/2010/main" val="0"/>
              </a:ext>
            </a:extLst>
          </a:blip>
          <a:stretch>
            <a:fillRect/>
          </a:stretch>
        </p:blipFill>
        <p:spPr>
          <a:xfrm>
            <a:off x="792000" y="2797200"/>
            <a:ext cx="7560000" cy="1440000"/>
          </a:xfrm>
          <a:prstGeom prst="rect">
            <a:avLst/>
          </a:prstGeom>
        </p:spPr>
      </p:pic>
      <p:sp>
        <p:nvSpPr>
          <p:cNvPr id="13" name="Rectangle 12"/>
          <p:cNvSpPr/>
          <p:nvPr/>
        </p:nvSpPr>
        <p:spPr>
          <a:xfrm>
            <a:off x="844625" y="3276834"/>
            <a:ext cx="7467600" cy="553998"/>
          </a:xfrm>
          <a:prstGeom prst="rect">
            <a:avLst/>
          </a:prstGeom>
        </p:spPr>
        <p:txBody>
          <a:bodyPr wrap="square">
            <a:spAutoFit/>
          </a:bodyPr>
          <a:lstStyle/>
          <a:p>
            <a:pPr algn="ctr"/>
            <a:r>
              <a:rPr lang="en-US" sz="3000" b="1" dirty="0">
                <a:latin typeface="Helvetica" panose="020B0604020202020204" pitchFamily="34" charset="0"/>
                <a:cs typeface="Arial" panose="020B0604020202020204" pitchFamily="34" charset="0"/>
              </a:rPr>
              <a:t>Nutritional Issues of the Elder</a:t>
            </a:r>
            <a:endParaRPr lang="en-US" sz="3000" b="1" dirty="0">
              <a:latin typeface="Helvetica" panose="020B0604020202020204" pitchFamily="34" charset="0"/>
              <a:cs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10</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
        <p:nvSpPr>
          <p:cNvPr id="11" name="Rectangle 10"/>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12" name="Straight Connector 11"/>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14" name="Shape 357"/>
          <p:cNvSpPr/>
          <p:nvPr/>
        </p:nvSpPr>
        <p:spPr>
          <a:xfrm>
            <a:off x="0" y="462770"/>
            <a:ext cx="539552" cy="895773"/>
          </a:xfrm>
          <a:prstGeom prst="rect">
            <a:avLst/>
          </a:prstGeom>
          <a:solidFill>
            <a:srgbClr val="92C63D"/>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baseline="0" dirty="0">
              <a:solidFill>
                <a:srgbClr val="92C63D"/>
              </a:solidFill>
              <a:latin typeface="Arial" panose="020B0604020202020204"/>
              <a:ea typeface="Arial" panose="020B0604020202020204"/>
              <a:cs typeface="Arial" panose="020B0604020202020204"/>
              <a:sym typeface="Arial" panose="020B0604020202020204"/>
            </a:endParaRPr>
          </a:p>
        </p:txBody>
      </p:sp>
      <p:sp>
        <p:nvSpPr>
          <p:cNvPr id="15" name="Shape 358"/>
          <p:cNvSpPr/>
          <p:nvPr/>
        </p:nvSpPr>
        <p:spPr>
          <a:xfrm>
            <a:off x="614858" y="462770"/>
            <a:ext cx="8529142" cy="895773"/>
          </a:xfrm>
          <a:prstGeom prst="rect">
            <a:avLst/>
          </a:prstGeom>
          <a:solidFill>
            <a:srgbClr val="7C3A92">
              <a:alpha val="64705"/>
            </a:srgbClr>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baseline="0" dirty="0">
              <a:solidFill>
                <a:srgbClr val="92C63D"/>
              </a:solidFill>
              <a:latin typeface="Arial" panose="020B0604020202020204"/>
              <a:ea typeface="Arial" panose="020B0604020202020204"/>
              <a:cs typeface="Arial" panose="020B0604020202020204"/>
              <a:sym typeface="Arial" panose="020B0604020202020204"/>
            </a:endParaRPr>
          </a:p>
        </p:txBody>
      </p:sp>
      <p:sp>
        <p:nvSpPr>
          <p:cNvPr id="16" name="Shape 359"/>
          <p:cNvSpPr txBox="1"/>
          <p:nvPr/>
        </p:nvSpPr>
        <p:spPr>
          <a:xfrm>
            <a:off x="614859" y="462770"/>
            <a:ext cx="8529141" cy="895773"/>
          </a:xfrm>
          <a:prstGeom prst="rect">
            <a:avLst/>
          </a:prstGeom>
          <a:noFill/>
          <a:ln>
            <a:noFill/>
          </a:ln>
        </p:spPr>
        <p:txBody>
          <a:bodyPr lIns="91425" tIns="45700" rIns="91425" bIns="45700" anchor="ctr" anchorCtr="0">
            <a:noAutofit/>
          </a:bodyPr>
          <a:lstStyle/>
          <a:p>
            <a:r>
              <a:rPr lang="en-US" sz="3600" b="1" dirty="0">
                <a:solidFill>
                  <a:schemeClr val="lt1"/>
                </a:solidFill>
                <a:latin typeface="Helvetica Neue"/>
                <a:ea typeface="Helvetica Neue"/>
                <a:cs typeface="Helvetica Neue"/>
              </a:rPr>
              <a:t>Nutritional Issues of the Elder </a:t>
            </a:r>
            <a:endParaRPr lang="en-US" sz="3600" b="1" dirty="0">
              <a:solidFill>
                <a:schemeClr val="lt1"/>
              </a:solidFill>
              <a:latin typeface="Helvetica Neue"/>
              <a:ea typeface="Helvetica Neue"/>
              <a:cs typeface="Helvetica Neue"/>
            </a:endParaRPr>
          </a:p>
        </p:txBody>
      </p:sp>
      <p:pic>
        <p:nvPicPr>
          <p:cNvPr id="18" name="Picture 1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397540"/>
            <a:ext cx="9144000" cy="51556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600"/>
    </mc:Choice>
    <mc:Fallback>
      <p:transition spd="slow" advTm="56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763000" y="6584950"/>
            <a:ext cx="381000" cy="273050"/>
          </a:xfrm>
        </p:spPr>
        <p:txBody>
          <a:bodyPr/>
          <a:lstStyle/>
          <a:p>
            <a:r>
              <a:rPr lang="en-IN" sz="1000" dirty="0">
                <a:solidFill>
                  <a:schemeClr val="tx1"/>
                </a:solidFill>
                <a:latin typeface="Helvetica" panose="020B0604020202020204" pitchFamily="34" charset="0"/>
              </a:rPr>
              <a:t>11</a:t>
            </a:r>
            <a:endParaRPr lang="en-IN" sz="1000" dirty="0">
              <a:solidFill>
                <a:schemeClr val="tx1"/>
              </a:solidFill>
              <a:latin typeface="Helvetica" panose="020B0604020202020204" pitchFamily="34" charset="0"/>
            </a:endParaRPr>
          </a:p>
        </p:txBody>
      </p:sp>
      <p:sp>
        <p:nvSpPr>
          <p:cNvPr id="3" name="Rectangle 2"/>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4" name="Straight Connector 3"/>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6" name="Title 1"/>
          <p:cNvSpPr txBox="1"/>
          <p:nvPr/>
        </p:nvSpPr>
        <p:spPr>
          <a:xfrm>
            <a:off x="457200" y="274638"/>
            <a:ext cx="8229600" cy="715962"/>
          </a:xfrm>
          <a:prstGeom prst="rect">
            <a:avLst/>
          </a:prstGeom>
        </p:spPr>
        <p:txBody>
          <a:bodyPr>
            <a:normAutofit/>
          </a:bodyPr>
          <a:lstStyle>
            <a:lvl1pPr algn="ctr" defTabSz="914400" rtl="0" eaLnBrk="1" latinLnBrk="0" hangingPunct="1">
              <a:spcBef>
                <a:spcPct val="0"/>
              </a:spcBef>
              <a:buNone/>
              <a:defRPr sz="4400" b="0" i="0" u="none" kern="1200">
                <a:solidFill>
                  <a:schemeClr val="tx1"/>
                </a:solidFill>
                <a:latin typeface="+mj-lt"/>
                <a:ea typeface="+mj-ea"/>
                <a:cs typeface="+mj-cs"/>
              </a:defRPr>
            </a:lvl1pPr>
          </a:lstStyle>
          <a:p>
            <a:r>
              <a:rPr lang="en-US" sz="3600">
                <a:latin typeface="Helvetica" panose="020B0604020202020204" pitchFamily="34" charset="0"/>
              </a:rPr>
              <a:t>Post-Module Activity</a:t>
            </a:r>
            <a:endParaRPr lang="en-US" sz="3600" dirty="0">
              <a:latin typeface="Helvetica" panose="020B0604020202020204" pitchFamily="34" charset="0"/>
            </a:endParaRPr>
          </a:p>
        </p:txBody>
      </p:sp>
      <p:sp>
        <p:nvSpPr>
          <p:cNvPr id="12" name="TextBox 11"/>
          <p:cNvSpPr txBox="1"/>
          <p:nvPr/>
        </p:nvSpPr>
        <p:spPr>
          <a:xfrm>
            <a:off x="457200" y="1633210"/>
            <a:ext cx="8305800" cy="400110"/>
          </a:xfrm>
          <a:prstGeom prst="rect">
            <a:avLst/>
          </a:prstGeom>
          <a:noFill/>
        </p:spPr>
        <p:txBody>
          <a:bodyPr wrap="square" rtlCol="0">
            <a:spAutoFit/>
          </a:bodyPr>
          <a:lstStyle/>
          <a:p>
            <a:pPr algn="ctr"/>
            <a:r>
              <a:rPr lang="en-US" sz="2000" dirty="0">
                <a:latin typeface="Helvetica" panose="020B0604020202020204" pitchFamily="34" charset="0"/>
              </a:rPr>
              <a:t>Prepare and Present</a:t>
            </a:r>
            <a:endParaRPr lang="en-US" sz="2000" dirty="0">
              <a:latin typeface="Helvetica" panose="020B0604020202020204" pitchFamily="34" charset="0"/>
            </a:endParaRPr>
          </a:p>
        </p:txBody>
      </p:sp>
      <p:graphicFrame>
        <p:nvGraphicFramePr>
          <p:cNvPr id="13" name="Table 12"/>
          <p:cNvGraphicFramePr>
            <a:graphicFrameLocks noGrp="1"/>
          </p:cNvGraphicFramePr>
          <p:nvPr/>
        </p:nvGraphicFramePr>
        <p:xfrm>
          <a:off x="1562100" y="2819400"/>
          <a:ext cx="6096000" cy="2199898"/>
        </p:xfrm>
        <a:graphic>
          <a:graphicData uri="http://schemas.openxmlformats.org/drawingml/2006/table">
            <a:tbl>
              <a:tblPr firstRow="1" bandRow="1">
                <a:tableStyleId>{5C22544A-7EE6-4342-B048-85BDC9FD1C3A}</a:tableStyleId>
              </a:tblPr>
              <a:tblGrid>
                <a:gridCol w="3048000"/>
                <a:gridCol w="3048000"/>
              </a:tblGrid>
              <a:tr h="1099949">
                <a:tc>
                  <a:txBody>
                    <a:bodyPr/>
                    <a:lstStyle/>
                    <a:p>
                      <a:pPr>
                        <a:spcBef>
                          <a:spcPts val="1200"/>
                        </a:spcBef>
                        <a:spcAft>
                          <a:spcPts val="1200"/>
                        </a:spcAft>
                      </a:pPr>
                      <a:r>
                        <a:rPr lang="en-US" sz="2400" b="1" dirty="0"/>
                        <a:t>Digestive Issues</a:t>
                      </a:r>
                      <a:endParaRPr lang="en-US" sz="2400" b="1" dirty="0"/>
                    </a:p>
                  </a:txBody>
                  <a:tcPr>
                    <a:solidFill>
                      <a:schemeClr val="accent4">
                        <a:lumMod val="75000"/>
                      </a:schemeClr>
                    </a:solidFill>
                  </a:tcPr>
                </a:tc>
                <a:tc>
                  <a:txBody>
                    <a:bodyPr/>
                    <a:lstStyle/>
                    <a:p>
                      <a:pPr>
                        <a:spcBef>
                          <a:spcPts val="1200"/>
                        </a:spcBef>
                        <a:spcAft>
                          <a:spcPts val="1200"/>
                        </a:spcAft>
                      </a:pPr>
                      <a:r>
                        <a:rPr lang="en-US" sz="2400" b="1" dirty="0">
                          <a:solidFill>
                            <a:schemeClr val="tx1"/>
                          </a:solidFill>
                        </a:rPr>
                        <a:t>Dental Problems</a:t>
                      </a:r>
                      <a:endParaRPr lang="en-US" sz="2400" b="1" dirty="0">
                        <a:solidFill>
                          <a:schemeClr val="tx1"/>
                        </a:solidFill>
                      </a:endParaRPr>
                    </a:p>
                  </a:txBody>
                  <a:tcPr>
                    <a:solidFill>
                      <a:schemeClr val="accent4">
                        <a:lumMod val="60000"/>
                        <a:lumOff val="40000"/>
                      </a:schemeClr>
                    </a:solidFill>
                  </a:tcPr>
                </a:tc>
              </a:tr>
              <a:tr h="1099949">
                <a:tc>
                  <a:txBody>
                    <a:bodyPr/>
                    <a:lstStyle/>
                    <a:p>
                      <a:pPr>
                        <a:spcBef>
                          <a:spcPts val="1200"/>
                        </a:spcBef>
                        <a:spcAft>
                          <a:spcPts val="1200"/>
                        </a:spcAft>
                      </a:pPr>
                      <a:r>
                        <a:rPr lang="en-US" sz="2400" b="1" dirty="0">
                          <a:solidFill>
                            <a:schemeClr val="tx1"/>
                          </a:solidFill>
                        </a:rPr>
                        <a:t>Loss of Appetite</a:t>
                      </a:r>
                      <a:endParaRPr lang="en-US" sz="2400" b="1" dirty="0">
                        <a:solidFill>
                          <a:schemeClr val="tx1"/>
                        </a:solidFill>
                      </a:endParaRPr>
                    </a:p>
                  </a:txBody>
                  <a:tcPr>
                    <a:solidFill>
                      <a:schemeClr val="accent4">
                        <a:lumMod val="60000"/>
                        <a:lumOff val="40000"/>
                      </a:schemeClr>
                    </a:solidFill>
                  </a:tcPr>
                </a:tc>
                <a:tc>
                  <a:txBody>
                    <a:bodyPr/>
                    <a:lstStyle/>
                    <a:p>
                      <a:pPr>
                        <a:spcBef>
                          <a:spcPts val="1200"/>
                        </a:spcBef>
                        <a:spcAft>
                          <a:spcPts val="1200"/>
                        </a:spcAft>
                      </a:pPr>
                      <a:r>
                        <a:rPr lang="en-US" sz="2400" b="1" dirty="0">
                          <a:solidFill>
                            <a:schemeClr val="bg1"/>
                          </a:solidFill>
                        </a:rPr>
                        <a:t>Lack of Nutrition</a:t>
                      </a:r>
                      <a:endParaRPr lang="en-US" sz="2400" b="1" dirty="0">
                        <a:solidFill>
                          <a:schemeClr val="bg1"/>
                        </a:solidFill>
                      </a:endParaRPr>
                    </a:p>
                  </a:txBody>
                  <a:tcPr>
                    <a:solidFill>
                      <a:schemeClr val="accent4">
                        <a:lumMod val="75000"/>
                      </a:schemeClr>
                    </a:solidFill>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5300" y="57150"/>
            <a:ext cx="8229600" cy="685800"/>
          </a:xfrm>
        </p:spPr>
        <p:txBody>
          <a:bodyPr>
            <a:normAutofit/>
          </a:bodyPr>
          <a:lstStyle/>
          <a:p>
            <a:r>
              <a:rPr lang="en-US" sz="3000" dirty="0">
                <a:latin typeface="Helvetica" panose="020B0604020202020204" pitchFamily="34" charset="0"/>
              </a:rPr>
              <a:t>Summary</a:t>
            </a:r>
            <a:endParaRPr lang="en-US" sz="3000" dirty="0">
              <a:latin typeface="Helvetica" panose="020B0604020202020204" pitchFamily="34" charset="0"/>
            </a:endParaRPr>
          </a:p>
        </p:txBody>
      </p:sp>
      <p:sp>
        <p:nvSpPr>
          <p:cNvPr id="5" name="TextBox 4"/>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12</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
        <p:nvSpPr>
          <p:cNvPr id="4" name="Rectangle 3"/>
          <p:cNvSpPr/>
          <p:nvPr/>
        </p:nvSpPr>
        <p:spPr>
          <a:xfrm>
            <a:off x="781372" y="914400"/>
            <a:ext cx="8039100" cy="4921284"/>
          </a:xfrm>
          <a:prstGeom prst="rect">
            <a:avLst/>
          </a:prstGeom>
        </p:spPr>
        <p:txBody>
          <a:bodyPr wrap="square">
            <a:spAutoFit/>
          </a:bodyPr>
          <a:lstStyle/>
          <a:p>
            <a:pPr marL="342900" lvl="0" indent="-342900">
              <a:lnSpc>
                <a:spcPct val="200000"/>
              </a:lnSpc>
              <a:buFont typeface="Arial" panose="020B0604020202020204" pitchFamily="34" charset="0"/>
              <a:buChar char="•"/>
            </a:pPr>
            <a:r>
              <a:rPr lang="en-US" sz="2000" dirty="0">
                <a:latin typeface="Helvetica" panose="020B0604020202020204" pitchFamily="34" charset="0"/>
              </a:rPr>
              <a:t>If the elder has poor digestion, administer medications as prescribed by the doctor</a:t>
            </a:r>
            <a:endParaRPr lang="en-US" sz="2000" dirty="0">
              <a:latin typeface="Helvetica" panose="020B0604020202020204" pitchFamily="34" charset="0"/>
            </a:endParaRPr>
          </a:p>
          <a:p>
            <a:pPr marL="342900" lvl="0" indent="-342900">
              <a:lnSpc>
                <a:spcPct val="200000"/>
              </a:lnSpc>
              <a:buFont typeface="Arial" panose="020B0604020202020204" pitchFamily="34" charset="0"/>
              <a:buChar char="•"/>
            </a:pPr>
            <a:r>
              <a:rPr lang="en-US" sz="2000" dirty="0">
                <a:latin typeface="Helvetica" panose="020B0604020202020204" pitchFamily="34" charset="0"/>
              </a:rPr>
              <a:t>For elders with dental problems, ensure that their dentures fit well. Grate or blend hard to chew food</a:t>
            </a:r>
            <a:endParaRPr lang="en-US" sz="2000" dirty="0">
              <a:latin typeface="Helvetica" panose="020B0604020202020204" pitchFamily="34" charset="0"/>
            </a:endParaRPr>
          </a:p>
          <a:p>
            <a:pPr marL="342900" lvl="0" indent="-342900">
              <a:lnSpc>
                <a:spcPct val="200000"/>
              </a:lnSpc>
              <a:buFont typeface="Arial" panose="020B0604020202020204" pitchFamily="34" charset="0"/>
              <a:buChar char="•"/>
            </a:pPr>
            <a:r>
              <a:rPr lang="en-US" sz="2000" dirty="0">
                <a:latin typeface="Helvetica" panose="020B0604020202020204" pitchFamily="34" charset="0"/>
              </a:rPr>
              <a:t>If the elder has a low appetite, ensure correct food texture and try to improve its taste</a:t>
            </a:r>
            <a:endParaRPr lang="en-US" sz="2000" dirty="0">
              <a:latin typeface="Helvetica" panose="020B0604020202020204" pitchFamily="34" charset="0"/>
            </a:endParaRPr>
          </a:p>
          <a:p>
            <a:pPr marL="342900" lvl="0" indent="-342900">
              <a:lnSpc>
                <a:spcPct val="200000"/>
              </a:lnSpc>
              <a:buFont typeface="Arial" panose="020B0604020202020204" pitchFamily="34" charset="0"/>
              <a:buChar char="•"/>
            </a:pPr>
            <a:r>
              <a:rPr lang="en-US" sz="2000" dirty="0">
                <a:latin typeface="Helvetica" panose="020B0604020202020204" pitchFamily="34" charset="0"/>
              </a:rPr>
              <a:t>To ensure proper nutrition, serve a balanced diet supported by food supplements</a:t>
            </a:r>
            <a:endParaRPr lang="en-US" sz="2000" dirty="0">
              <a:latin typeface="Helvetica" panose="020B0604020202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590800"/>
            <a:ext cx="8229600" cy="1143000"/>
          </a:xfrm>
        </p:spPr>
        <p:txBody>
          <a:bodyPr>
            <a:normAutofit/>
          </a:bodyPr>
          <a:lstStyle/>
          <a:p>
            <a:r>
              <a:rPr lang="en-US" sz="3000" dirty="0">
                <a:latin typeface="Helvetica" panose="020B0604020202020204" pitchFamily="34" charset="0"/>
              </a:rPr>
              <a:t>Any Questions?</a:t>
            </a:r>
            <a:endParaRPr lang="en-US" sz="3000" dirty="0">
              <a:latin typeface="Helvetica" panose="020B0604020202020204" pitchFamily="34" charset="0"/>
            </a:endParaRPr>
          </a:p>
        </p:txBody>
      </p:sp>
      <p:sp>
        <p:nvSpPr>
          <p:cNvPr id="4" name="TextBox 3"/>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13</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endParaRPr lang="en-US" sz="3000" dirty="0"/>
          </a:p>
          <a:p>
            <a:endParaRPr lang="en-US" sz="3000" dirty="0"/>
          </a:p>
          <a:p>
            <a:endParaRPr lang="en-US" sz="3000" dirty="0"/>
          </a:p>
          <a:p>
            <a:pPr marL="0" indent="0">
              <a:buNone/>
            </a:pPr>
            <a:endParaRPr lang="en-US" sz="3000" dirty="0"/>
          </a:p>
        </p:txBody>
      </p:sp>
      <p:sp>
        <p:nvSpPr>
          <p:cNvPr id="14" name="Rectangle 13"/>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15" name="Straight Connector 14"/>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14</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pic>
        <p:nvPicPr>
          <p:cNvPr id="9" name="Picture 8"/>
          <p:cNvPicPr preferRelativeResize="0"/>
          <p:nvPr/>
        </p:nvPicPr>
        <p:blipFill>
          <a:blip r:embed="rId1" cstate="print">
            <a:extLst>
              <a:ext uri="{28A0092B-C50C-407E-A947-70E740481C1C}">
                <a14:useLocalDpi xmlns:a14="http://schemas.microsoft.com/office/drawing/2010/main" val="0"/>
              </a:ext>
            </a:extLst>
          </a:blip>
          <a:stretch>
            <a:fillRect/>
          </a:stretch>
        </p:blipFill>
        <p:spPr>
          <a:xfrm>
            <a:off x="792000" y="2797200"/>
            <a:ext cx="7560000" cy="1440000"/>
          </a:xfrm>
          <a:prstGeom prst="rect">
            <a:avLst/>
          </a:prstGeom>
        </p:spPr>
      </p:pic>
      <p:sp>
        <p:nvSpPr>
          <p:cNvPr id="11" name="Rectangle 10"/>
          <p:cNvSpPr/>
          <p:nvPr/>
        </p:nvSpPr>
        <p:spPr>
          <a:xfrm>
            <a:off x="844625" y="3256002"/>
            <a:ext cx="7467600" cy="553998"/>
          </a:xfrm>
          <a:prstGeom prst="rect">
            <a:avLst/>
          </a:prstGeom>
        </p:spPr>
        <p:txBody>
          <a:bodyPr wrap="square">
            <a:spAutoFit/>
          </a:bodyPr>
          <a:lstStyle/>
          <a:p>
            <a:pPr algn="ctr"/>
            <a:r>
              <a:rPr lang="en-US" sz="3000" b="1" dirty="0">
                <a:latin typeface="Helvetica" panose="020B0604020202020204" pitchFamily="34" charset="0"/>
                <a:cs typeface="Arial" panose="020B0604020202020204" pitchFamily="34" charset="0"/>
              </a:rPr>
              <a:t>Food and Fluid intake</a:t>
            </a:r>
            <a:endParaRPr lang="en-US" sz="3000" b="1" dirty="0">
              <a:latin typeface="Helvetica" panose="020B0604020202020204" pitchFamily="34" charset="0"/>
              <a:cs typeface="Arial" panose="020B0604020202020204"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15</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
        <p:nvSpPr>
          <p:cNvPr id="11" name="Rectangle 10"/>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12" name="Straight Connector 11"/>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14" name="Shape 357"/>
          <p:cNvSpPr/>
          <p:nvPr/>
        </p:nvSpPr>
        <p:spPr>
          <a:xfrm>
            <a:off x="0" y="462770"/>
            <a:ext cx="539552" cy="895773"/>
          </a:xfrm>
          <a:prstGeom prst="rect">
            <a:avLst/>
          </a:prstGeom>
          <a:solidFill>
            <a:srgbClr val="92C63D"/>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baseline="0" dirty="0">
              <a:solidFill>
                <a:srgbClr val="92C63D"/>
              </a:solidFill>
              <a:latin typeface="Arial" panose="020B0604020202020204"/>
              <a:ea typeface="Arial" panose="020B0604020202020204"/>
              <a:cs typeface="Arial" panose="020B0604020202020204"/>
              <a:sym typeface="Arial" panose="020B0604020202020204"/>
            </a:endParaRPr>
          </a:p>
        </p:txBody>
      </p:sp>
      <p:sp>
        <p:nvSpPr>
          <p:cNvPr id="15" name="Shape 358"/>
          <p:cNvSpPr/>
          <p:nvPr/>
        </p:nvSpPr>
        <p:spPr>
          <a:xfrm>
            <a:off x="614858" y="462770"/>
            <a:ext cx="8529142" cy="895773"/>
          </a:xfrm>
          <a:prstGeom prst="rect">
            <a:avLst/>
          </a:prstGeom>
          <a:solidFill>
            <a:srgbClr val="7C3A92">
              <a:alpha val="64705"/>
            </a:srgbClr>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baseline="0" dirty="0">
              <a:solidFill>
                <a:srgbClr val="92C63D"/>
              </a:solidFill>
              <a:latin typeface="Arial" panose="020B0604020202020204"/>
              <a:ea typeface="Arial" panose="020B0604020202020204"/>
              <a:cs typeface="Arial" panose="020B0604020202020204"/>
              <a:sym typeface="Arial" panose="020B0604020202020204"/>
            </a:endParaRPr>
          </a:p>
        </p:txBody>
      </p:sp>
      <p:sp>
        <p:nvSpPr>
          <p:cNvPr id="16" name="Shape 359"/>
          <p:cNvSpPr txBox="1"/>
          <p:nvPr/>
        </p:nvSpPr>
        <p:spPr>
          <a:xfrm>
            <a:off x="614859" y="462770"/>
            <a:ext cx="8529141" cy="895773"/>
          </a:xfrm>
          <a:prstGeom prst="rect">
            <a:avLst/>
          </a:prstGeom>
          <a:noFill/>
          <a:ln>
            <a:noFill/>
          </a:ln>
        </p:spPr>
        <p:txBody>
          <a:bodyPr lIns="91425" tIns="45700" rIns="91425" bIns="45700" anchor="ctr" anchorCtr="0">
            <a:noAutofit/>
          </a:bodyPr>
          <a:lstStyle/>
          <a:p>
            <a:r>
              <a:rPr lang="en-US" sz="3600" b="1" dirty="0">
                <a:solidFill>
                  <a:schemeClr val="lt1"/>
                </a:solidFill>
                <a:latin typeface="Helvetica Neue"/>
                <a:ea typeface="Helvetica Neue"/>
                <a:cs typeface="Helvetica Neue"/>
              </a:rPr>
              <a:t>Food and Fluid intake</a:t>
            </a:r>
            <a:endParaRPr lang="en-US" sz="3600" b="1" dirty="0">
              <a:solidFill>
                <a:schemeClr val="lt1"/>
              </a:solidFill>
              <a:latin typeface="Helvetica Neue"/>
              <a:ea typeface="Helvetica Neue"/>
              <a:cs typeface="Helvetica Neue"/>
            </a:endParaRPr>
          </a:p>
        </p:txBody>
      </p:sp>
      <p:pic>
        <p:nvPicPr>
          <p:cNvPr id="18" name="Picture 1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397540"/>
            <a:ext cx="9144000" cy="51556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600"/>
    </mc:Choice>
    <mc:Fallback>
      <p:transition spd="slow" advTm="560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15" name="Straight Connector 14"/>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8820472" y="6597352"/>
            <a:ext cx="325730"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16</a:t>
            </a:r>
            <a:endParaRPr lang="en-IN" sz="1000" dirty="0">
              <a:latin typeface="Helvetica" panose="020B0604020202020204" pitchFamily="34" charset="0"/>
              <a:cs typeface="Helvetica" panose="020B0604020202020204" pitchFamily="34" charset="0"/>
            </a:endParaRPr>
          </a:p>
        </p:txBody>
      </p:sp>
      <p:sp>
        <p:nvSpPr>
          <p:cNvPr id="8" name="Title 1"/>
          <p:cNvSpPr>
            <a:spLocks noGrp="1"/>
          </p:cNvSpPr>
          <p:nvPr>
            <p:ph type="title"/>
          </p:nvPr>
        </p:nvSpPr>
        <p:spPr>
          <a:xfrm>
            <a:off x="381000" y="35378"/>
            <a:ext cx="8229600" cy="685800"/>
          </a:xfrm>
        </p:spPr>
        <p:txBody>
          <a:bodyPr>
            <a:normAutofit/>
          </a:bodyPr>
          <a:lstStyle/>
          <a:p>
            <a:r>
              <a:rPr lang="en-US" sz="3000" dirty="0">
                <a:latin typeface="Helvetica" panose="020B0604020202020204" pitchFamily="34" charset="0"/>
              </a:rPr>
              <a:t>Summary</a:t>
            </a:r>
            <a:endParaRPr lang="en-US" sz="3000" dirty="0">
              <a:latin typeface="Helvetica" panose="020B0604020202020204" pitchFamily="34" charset="0"/>
            </a:endParaRPr>
          </a:p>
        </p:txBody>
      </p:sp>
      <p:sp>
        <p:nvSpPr>
          <p:cNvPr id="11" name="Content Placeholder 2"/>
          <p:cNvSpPr>
            <a:spLocks noGrp="1"/>
          </p:cNvSpPr>
          <p:nvPr>
            <p:ph idx="1"/>
          </p:nvPr>
        </p:nvSpPr>
        <p:spPr>
          <a:xfrm>
            <a:off x="368968" y="990600"/>
            <a:ext cx="8534400" cy="5360532"/>
          </a:xfrm>
        </p:spPr>
        <p:txBody>
          <a:bodyPr>
            <a:noAutofit/>
          </a:bodyPr>
          <a:lstStyle/>
          <a:p>
            <a:pPr lvl="0"/>
            <a:r>
              <a:rPr lang="en-US" sz="2000" dirty="0">
                <a:latin typeface="Helvetica" panose="020B0604020202020204" pitchFamily="34" charset="0"/>
              </a:rPr>
              <a:t>To eat healthy and stay healthy:</a:t>
            </a:r>
            <a:endParaRPr lang="en-US" sz="2000" dirty="0">
              <a:latin typeface="Helvetica" panose="020B0604020202020204" pitchFamily="34" charset="0"/>
            </a:endParaRPr>
          </a:p>
          <a:p>
            <a:pPr lvl="1">
              <a:lnSpc>
                <a:spcPct val="150000"/>
              </a:lnSpc>
              <a:buFont typeface="Wingdings" panose="05000000000000000000" pitchFamily="2" charset="2"/>
              <a:buChar char="§"/>
            </a:pPr>
            <a:r>
              <a:rPr lang="en-US" sz="2000" dirty="0">
                <a:latin typeface="Helvetica" panose="020B0604020202020204" pitchFamily="34" charset="0"/>
              </a:rPr>
              <a:t>Eat only as much as required</a:t>
            </a:r>
            <a:endParaRPr lang="en-US" sz="2000" dirty="0">
              <a:latin typeface="Helvetica" panose="020B0604020202020204" pitchFamily="34" charset="0"/>
            </a:endParaRPr>
          </a:p>
          <a:p>
            <a:pPr lvl="1">
              <a:lnSpc>
                <a:spcPct val="150000"/>
              </a:lnSpc>
              <a:buFont typeface="Wingdings" panose="05000000000000000000" pitchFamily="2" charset="2"/>
              <a:buChar char="§"/>
            </a:pPr>
            <a:r>
              <a:rPr lang="en-US" sz="2000" dirty="0">
                <a:latin typeface="Helvetica" panose="020B0604020202020204" pitchFamily="34" charset="0"/>
              </a:rPr>
              <a:t>Have five to six small meals spread over the day</a:t>
            </a:r>
            <a:endParaRPr lang="en-US" sz="2000" dirty="0">
              <a:latin typeface="Helvetica" panose="020B0604020202020204" pitchFamily="34" charset="0"/>
            </a:endParaRPr>
          </a:p>
          <a:p>
            <a:pPr lvl="1">
              <a:lnSpc>
                <a:spcPct val="150000"/>
              </a:lnSpc>
              <a:buFont typeface="Wingdings" panose="05000000000000000000" pitchFamily="2" charset="2"/>
              <a:buChar char="§"/>
            </a:pPr>
            <a:r>
              <a:rPr lang="en-US" sz="2000" dirty="0">
                <a:latin typeface="Helvetica" panose="020B0604020202020204" pitchFamily="34" charset="0"/>
              </a:rPr>
              <a:t>Eat raw vegetables as salad with cooked food</a:t>
            </a:r>
            <a:endParaRPr lang="en-US" sz="2000" dirty="0">
              <a:latin typeface="Helvetica" panose="020B0604020202020204" pitchFamily="34" charset="0"/>
            </a:endParaRPr>
          </a:p>
          <a:p>
            <a:pPr lvl="1">
              <a:lnSpc>
                <a:spcPct val="150000"/>
              </a:lnSpc>
              <a:buFont typeface="Wingdings" panose="05000000000000000000" pitchFamily="2" charset="2"/>
              <a:buChar char="§"/>
            </a:pPr>
            <a:r>
              <a:rPr lang="en-US" sz="2000" dirty="0">
                <a:latin typeface="Helvetica" panose="020B0604020202020204" pitchFamily="34" charset="0"/>
              </a:rPr>
              <a:t>Have fruits as snacks between meals</a:t>
            </a:r>
            <a:endParaRPr lang="en-US" sz="2000" dirty="0">
              <a:latin typeface="Helvetica" panose="020B0604020202020204" pitchFamily="34" charset="0"/>
            </a:endParaRPr>
          </a:p>
          <a:p>
            <a:pPr lvl="1">
              <a:lnSpc>
                <a:spcPct val="150000"/>
              </a:lnSpc>
              <a:buFont typeface="Wingdings" panose="05000000000000000000" pitchFamily="2" charset="2"/>
              <a:buChar char="§"/>
            </a:pPr>
            <a:r>
              <a:rPr lang="en-US" sz="2000" dirty="0">
                <a:latin typeface="Helvetica" panose="020B0604020202020204" pitchFamily="34" charset="0"/>
              </a:rPr>
              <a:t>Have 2-3 liters of water every day</a:t>
            </a:r>
            <a:endParaRPr lang="en-US" sz="2000" dirty="0">
              <a:latin typeface="Helvetica" panose="020B0604020202020204" pitchFamily="34" charset="0"/>
            </a:endParaRPr>
          </a:p>
          <a:p>
            <a:pPr lvl="1">
              <a:lnSpc>
                <a:spcPct val="150000"/>
              </a:lnSpc>
              <a:buFont typeface="Wingdings" panose="05000000000000000000" pitchFamily="2" charset="2"/>
              <a:buChar char="§"/>
            </a:pPr>
            <a:r>
              <a:rPr lang="en-US" sz="2000" dirty="0">
                <a:latin typeface="Helvetica" panose="020B0604020202020204" pitchFamily="34" charset="0"/>
              </a:rPr>
              <a:t>Eat your food in a relaxed manner</a:t>
            </a:r>
            <a:endParaRPr lang="en-US" sz="2000" dirty="0">
              <a:latin typeface="Helvetica" panose="020B0604020202020204" pitchFamily="34" charset="0"/>
            </a:endParaRPr>
          </a:p>
          <a:p>
            <a:pPr lvl="1">
              <a:lnSpc>
                <a:spcPct val="150000"/>
              </a:lnSpc>
              <a:buFont typeface="Wingdings" panose="05000000000000000000" pitchFamily="2" charset="2"/>
              <a:buChar char="§"/>
            </a:pPr>
            <a:r>
              <a:rPr lang="en-US" sz="2000" dirty="0">
                <a:latin typeface="Helvetica" panose="020B0604020202020204" pitchFamily="34" charset="0"/>
              </a:rPr>
              <a:t>Keep having fluids throughout the day </a:t>
            </a:r>
            <a:endParaRPr lang="en-US" sz="2000" dirty="0">
              <a:latin typeface="Helvetica" panose="020B0604020202020204" pitchFamily="34" charset="0"/>
            </a:endParaRPr>
          </a:p>
          <a:p>
            <a:pPr lvl="1">
              <a:lnSpc>
                <a:spcPct val="150000"/>
              </a:lnSpc>
              <a:buFont typeface="Wingdings" panose="05000000000000000000" pitchFamily="2" charset="2"/>
              <a:buChar char="§"/>
            </a:pPr>
            <a:r>
              <a:rPr lang="en-US" sz="2000" dirty="0">
                <a:latin typeface="Helvetica" panose="020B0604020202020204" pitchFamily="34" charset="0"/>
              </a:rPr>
              <a:t>Eat healthy foods like fresh fruits and vegetables, whole grains, legumes, milk and milk products, dry fruits, eggs, chicken, and lean meat</a:t>
            </a:r>
            <a:endParaRPr lang="en-US" sz="2000" dirty="0">
              <a:latin typeface="Helvetica" panose="020B0604020202020204" pitchFamily="34" charset="0"/>
            </a:endParaRPr>
          </a:p>
          <a:p>
            <a:endParaRPr lang="en-US" sz="2000" dirty="0">
              <a:latin typeface="Helvetica" panose="020B0604020202020204" pitchFamily="3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35378"/>
            <a:ext cx="8229600" cy="685800"/>
          </a:xfrm>
        </p:spPr>
        <p:txBody>
          <a:bodyPr>
            <a:normAutofit/>
          </a:bodyPr>
          <a:lstStyle/>
          <a:p>
            <a:r>
              <a:rPr lang="en-US" sz="3000" dirty="0">
                <a:latin typeface="Helvetica" panose="020B0604020202020204" pitchFamily="34" charset="0"/>
              </a:rPr>
              <a:t>Summary</a:t>
            </a:r>
            <a:endParaRPr lang="en-US" sz="3000" dirty="0">
              <a:latin typeface="Helvetica" panose="020B0604020202020204" pitchFamily="34" charset="0"/>
            </a:endParaRPr>
          </a:p>
        </p:txBody>
      </p:sp>
      <p:sp>
        <p:nvSpPr>
          <p:cNvPr id="5" name="TextBox 4"/>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17</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
        <p:nvSpPr>
          <p:cNvPr id="6" name="Content Placeholder 2"/>
          <p:cNvSpPr>
            <a:spLocks noGrp="1"/>
          </p:cNvSpPr>
          <p:nvPr>
            <p:ph idx="1"/>
          </p:nvPr>
        </p:nvSpPr>
        <p:spPr>
          <a:xfrm>
            <a:off x="368968" y="990600"/>
            <a:ext cx="8534400" cy="4906963"/>
          </a:xfrm>
        </p:spPr>
        <p:txBody>
          <a:bodyPr>
            <a:noAutofit/>
          </a:bodyPr>
          <a:lstStyle/>
          <a:p>
            <a:pPr lvl="0"/>
            <a:r>
              <a:rPr lang="en-US" sz="2000" dirty="0">
                <a:latin typeface="Helvetica" panose="020B0604020202020204" pitchFamily="34" charset="0"/>
              </a:rPr>
              <a:t>To eat healthy and stay healthy:</a:t>
            </a:r>
            <a:endParaRPr lang="en-US" sz="2000" dirty="0">
              <a:latin typeface="Helvetica" panose="020B0604020202020204" pitchFamily="34" charset="0"/>
            </a:endParaRPr>
          </a:p>
          <a:p>
            <a:pPr lvl="0"/>
            <a:endParaRPr lang="en-US" sz="2000" dirty="0">
              <a:latin typeface="Helvetica" panose="020B0604020202020204" pitchFamily="34" charset="0"/>
            </a:endParaRPr>
          </a:p>
          <a:p>
            <a:pPr lvl="1">
              <a:lnSpc>
                <a:spcPct val="200000"/>
              </a:lnSpc>
              <a:buFont typeface="Wingdings" panose="05000000000000000000" pitchFamily="2" charset="2"/>
              <a:buChar char="§"/>
            </a:pPr>
            <a:r>
              <a:rPr lang="en-US" sz="2000" dirty="0">
                <a:latin typeface="Helvetica" panose="020B0604020202020204" pitchFamily="34" charset="0"/>
              </a:rPr>
              <a:t>Include garlic, honey, and coconut in your food</a:t>
            </a:r>
            <a:endParaRPr lang="en-US" sz="2000" dirty="0">
              <a:latin typeface="Helvetica" panose="020B0604020202020204" pitchFamily="34" charset="0"/>
            </a:endParaRPr>
          </a:p>
          <a:p>
            <a:pPr lvl="1">
              <a:lnSpc>
                <a:spcPct val="200000"/>
              </a:lnSpc>
              <a:buFont typeface="Wingdings" panose="05000000000000000000" pitchFamily="2" charset="2"/>
              <a:buChar char="§"/>
            </a:pPr>
            <a:r>
              <a:rPr lang="en-US" sz="2000" dirty="0">
                <a:latin typeface="Helvetica" panose="020B0604020202020204" pitchFamily="34" charset="0"/>
              </a:rPr>
              <a:t>Have steamed, baked, or sautéed food</a:t>
            </a:r>
            <a:endParaRPr lang="en-US" sz="2000" dirty="0">
              <a:latin typeface="Helvetica" panose="020B0604020202020204" pitchFamily="34" charset="0"/>
            </a:endParaRPr>
          </a:p>
          <a:p>
            <a:pPr lvl="1">
              <a:lnSpc>
                <a:spcPct val="200000"/>
              </a:lnSpc>
              <a:buFont typeface="Wingdings" panose="05000000000000000000" pitchFamily="2" charset="2"/>
              <a:buChar char="§"/>
            </a:pPr>
            <a:r>
              <a:rPr lang="en-US" sz="2000" dirty="0">
                <a:latin typeface="Helvetica" panose="020B0604020202020204" pitchFamily="34" charset="0"/>
              </a:rPr>
              <a:t>Avoid deep fried, oily, very spicy, and microwave cooked food</a:t>
            </a:r>
            <a:endParaRPr lang="en-US" sz="2000" dirty="0">
              <a:latin typeface="Helvetica" panose="020B0604020202020204" pitchFamily="34" charset="0"/>
            </a:endParaRPr>
          </a:p>
          <a:p>
            <a:pPr lvl="1">
              <a:lnSpc>
                <a:spcPct val="200000"/>
              </a:lnSpc>
              <a:buFont typeface="Wingdings" panose="05000000000000000000" pitchFamily="2" charset="2"/>
              <a:buChar char="§"/>
            </a:pPr>
            <a:r>
              <a:rPr lang="en-US" sz="2000" dirty="0">
                <a:latin typeface="Helvetica" panose="020B0604020202020204" pitchFamily="34" charset="0"/>
              </a:rPr>
              <a:t>Avoid foods like tobacco, alcohol, refined flour, white sugar, and excessive tea and coffee</a:t>
            </a:r>
            <a:endParaRPr lang="en-US" sz="2000" dirty="0">
              <a:latin typeface="Helvetica" panose="020B0604020202020204" pitchFamily="3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590800"/>
            <a:ext cx="8229600" cy="1143000"/>
          </a:xfrm>
        </p:spPr>
        <p:txBody>
          <a:bodyPr>
            <a:normAutofit/>
          </a:bodyPr>
          <a:lstStyle/>
          <a:p>
            <a:r>
              <a:rPr lang="en-US" sz="3000" dirty="0">
                <a:latin typeface="Helvetica" panose="020B0604020202020204" pitchFamily="34" charset="0"/>
              </a:rPr>
              <a:t>Any Questions?</a:t>
            </a:r>
            <a:endParaRPr lang="en-US" sz="3000" dirty="0">
              <a:latin typeface="Helvetica" panose="020B0604020202020204" pitchFamily="34" charset="0"/>
            </a:endParaRPr>
          </a:p>
        </p:txBody>
      </p:sp>
      <p:sp>
        <p:nvSpPr>
          <p:cNvPr id="4" name="TextBox 3"/>
          <p:cNvSpPr txBox="1"/>
          <p:nvPr/>
        </p:nvSpPr>
        <p:spPr>
          <a:xfrm>
            <a:off x="8820472" y="6597352"/>
            <a:ext cx="325730"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18</a:t>
            </a:r>
            <a:endParaRPr lang="en-IN" sz="1000" dirty="0">
              <a:latin typeface="Helvetica" panose="020B0604020202020204" pitchFamily="34" charset="0"/>
              <a:cs typeface="Helvetica"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endParaRPr lang="en-US" sz="2000" dirty="0"/>
          </a:p>
          <a:p>
            <a:endParaRPr lang="en-US" sz="2000" dirty="0"/>
          </a:p>
          <a:p>
            <a:endParaRPr lang="en-US" sz="2000" dirty="0"/>
          </a:p>
          <a:p>
            <a:pPr marL="0" indent="0">
              <a:buNone/>
            </a:pPr>
            <a:endParaRPr lang="en-US" sz="2000" dirty="0"/>
          </a:p>
        </p:txBody>
      </p:sp>
      <p:sp>
        <p:nvSpPr>
          <p:cNvPr id="14" name="Rectangle 13"/>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15" name="Straight Connector 14"/>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8820472" y="6597352"/>
            <a:ext cx="290464"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1</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pic>
        <p:nvPicPr>
          <p:cNvPr id="9" name="Picture 8"/>
          <p:cNvPicPr preferRelativeResize="0"/>
          <p:nvPr/>
        </p:nvPicPr>
        <p:blipFill>
          <a:blip r:embed="rId1" cstate="print">
            <a:extLst>
              <a:ext uri="{28A0092B-C50C-407E-A947-70E740481C1C}">
                <a14:useLocalDpi xmlns:a14="http://schemas.microsoft.com/office/drawing/2010/main" val="0"/>
              </a:ext>
            </a:extLst>
          </a:blip>
          <a:stretch>
            <a:fillRect/>
          </a:stretch>
        </p:blipFill>
        <p:spPr>
          <a:xfrm>
            <a:off x="792000" y="2797200"/>
            <a:ext cx="7560000" cy="1440000"/>
          </a:xfrm>
          <a:prstGeom prst="rect">
            <a:avLst/>
          </a:prstGeom>
        </p:spPr>
      </p:pic>
      <p:sp>
        <p:nvSpPr>
          <p:cNvPr id="10" name="Rectangle 9"/>
          <p:cNvSpPr/>
          <p:nvPr/>
        </p:nvSpPr>
        <p:spPr>
          <a:xfrm>
            <a:off x="844625" y="3276834"/>
            <a:ext cx="7467600" cy="553998"/>
          </a:xfrm>
          <a:prstGeom prst="rect">
            <a:avLst/>
          </a:prstGeom>
        </p:spPr>
        <p:txBody>
          <a:bodyPr wrap="square">
            <a:spAutoFit/>
          </a:bodyPr>
          <a:lstStyle/>
          <a:p>
            <a:pPr algn="ctr"/>
            <a:r>
              <a:rPr lang="en-US" sz="3000" b="1" dirty="0">
                <a:latin typeface="Helvetica" panose="020B0604020202020204" pitchFamily="34" charset="0"/>
                <a:cs typeface="Arial" panose="020B0604020202020204" pitchFamily="34" charset="0"/>
              </a:rPr>
              <a:t>Importance of Nutrition</a:t>
            </a:r>
            <a:endParaRPr lang="en-US" sz="3000" b="1" dirty="0">
              <a:latin typeface="Helvetica" panose="020B0604020202020204" pitchFamily="34" charset="0"/>
              <a:cs typeface="Arial" panose="020B060402020202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endParaRPr lang="en-US" sz="2000" dirty="0"/>
          </a:p>
          <a:p>
            <a:endParaRPr lang="en-US" sz="2000" dirty="0"/>
          </a:p>
          <a:p>
            <a:endParaRPr lang="en-US" sz="2000" dirty="0"/>
          </a:p>
          <a:p>
            <a:pPr marL="0" indent="0">
              <a:buNone/>
            </a:pPr>
            <a:endParaRPr lang="en-US" sz="2000" dirty="0"/>
          </a:p>
        </p:txBody>
      </p:sp>
      <p:sp>
        <p:nvSpPr>
          <p:cNvPr id="14" name="Rectangle 13"/>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15" name="Straight Connector 14"/>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19</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pic>
        <p:nvPicPr>
          <p:cNvPr id="11" name="Picture 10"/>
          <p:cNvPicPr preferRelativeResize="0"/>
          <p:nvPr/>
        </p:nvPicPr>
        <p:blipFill>
          <a:blip r:embed="rId1" cstate="print">
            <a:extLst>
              <a:ext uri="{28A0092B-C50C-407E-A947-70E740481C1C}">
                <a14:useLocalDpi xmlns:a14="http://schemas.microsoft.com/office/drawing/2010/main" val="0"/>
              </a:ext>
            </a:extLst>
          </a:blip>
          <a:stretch>
            <a:fillRect/>
          </a:stretch>
        </p:blipFill>
        <p:spPr>
          <a:xfrm>
            <a:off x="838200" y="2362200"/>
            <a:ext cx="7560000" cy="1440000"/>
          </a:xfrm>
          <a:prstGeom prst="rect">
            <a:avLst/>
          </a:prstGeom>
        </p:spPr>
      </p:pic>
      <p:sp>
        <p:nvSpPr>
          <p:cNvPr id="13" name="Rectangle 12"/>
          <p:cNvSpPr/>
          <p:nvPr/>
        </p:nvSpPr>
        <p:spPr>
          <a:xfrm>
            <a:off x="890825" y="2841834"/>
            <a:ext cx="7467600" cy="553998"/>
          </a:xfrm>
          <a:prstGeom prst="rect">
            <a:avLst/>
          </a:prstGeom>
        </p:spPr>
        <p:txBody>
          <a:bodyPr wrap="square">
            <a:spAutoFit/>
          </a:bodyPr>
          <a:lstStyle/>
          <a:p>
            <a:pPr algn="ctr"/>
            <a:r>
              <a:rPr lang="en-US" sz="3000" b="1" dirty="0">
                <a:latin typeface="Helvetica" panose="020B0604020202020204" pitchFamily="34" charset="0"/>
                <a:cs typeface="Arial" panose="020B0604020202020204" pitchFamily="34" charset="0"/>
              </a:rPr>
              <a:t>Body Hygiene of the Elder</a:t>
            </a:r>
            <a:endParaRPr lang="en-US" sz="3000" b="1" dirty="0">
              <a:latin typeface="Helvetica" panose="020B0604020202020204" pitchFamily="34" charset="0"/>
              <a:cs typeface="Arial" panose="020B0604020202020204" pitchFamily="3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20</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
        <p:nvSpPr>
          <p:cNvPr id="11" name="Rectangle 10"/>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12" name="Straight Connector 11"/>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14" name="Shape 357"/>
          <p:cNvSpPr/>
          <p:nvPr/>
        </p:nvSpPr>
        <p:spPr>
          <a:xfrm>
            <a:off x="0" y="462770"/>
            <a:ext cx="539552" cy="895773"/>
          </a:xfrm>
          <a:prstGeom prst="rect">
            <a:avLst/>
          </a:prstGeom>
          <a:solidFill>
            <a:srgbClr val="92C63D"/>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baseline="0" dirty="0">
              <a:solidFill>
                <a:srgbClr val="92C63D"/>
              </a:solidFill>
              <a:latin typeface="Arial" panose="020B0604020202020204"/>
              <a:ea typeface="Arial" panose="020B0604020202020204"/>
              <a:cs typeface="Arial" panose="020B0604020202020204"/>
              <a:sym typeface="Arial" panose="020B0604020202020204"/>
            </a:endParaRPr>
          </a:p>
        </p:txBody>
      </p:sp>
      <p:sp>
        <p:nvSpPr>
          <p:cNvPr id="15" name="Shape 358"/>
          <p:cNvSpPr/>
          <p:nvPr/>
        </p:nvSpPr>
        <p:spPr>
          <a:xfrm>
            <a:off x="614858" y="462770"/>
            <a:ext cx="8529142" cy="895773"/>
          </a:xfrm>
          <a:prstGeom prst="rect">
            <a:avLst/>
          </a:prstGeom>
          <a:solidFill>
            <a:srgbClr val="7C3A92">
              <a:alpha val="64705"/>
            </a:srgbClr>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baseline="0" dirty="0">
              <a:solidFill>
                <a:srgbClr val="92C63D"/>
              </a:solidFill>
              <a:latin typeface="Arial" panose="020B0604020202020204"/>
              <a:ea typeface="Arial" panose="020B0604020202020204"/>
              <a:cs typeface="Arial" panose="020B0604020202020204"/>
              <a:sym typeface="Arial" panose="020B0604020202020204"/>
            </a:endParaRPr>
          </a:p>
        </p:txBody>
      </p:sp>
      <p:sp>
        <p:nvSpPr>
          <p:cNvPr id="16" name="Shape 359"/>
          <p:cNvSpPr txBox="1"/>
          <p:nvPr/>
        </p:nvSpPr>
        <p:spPr>
          <a:xfrm>
            <a:off x="614859" y="462770"/>
            <a:ext cx="8529141" cy="895773"/>
          </a:xfrm>
          <a:prstGeom prst="rect">
            <a:avLst/>
          </a:prstGeom>
          <a:noFill/>
          <a:ln>
            <a:noFill/>
          </a:ln>
        </p:spPr>
        <p:txBody>
          <a:bodyPr lIns="91425" tIns="45700" rIns="91425" bIns="45700" anchor="ctr" anchorCtr="0">
            <a:noAutofit/>
          </a:bodyPr>
          <a:lstStyle/>
          <a:p>
            <a:pPr>
              <a:buSzPct val="25000"/>
            </a:pPr>
            <a:endParaRPr lang="en-GB" sz="3600" b="1" dirty="0">
              <a:solidFill>
                <a:schemeClr val="lt1"/>
              </a:solidFill>
              <a:latin typeface="Helvetica Neue"/>
              <a:ea typeface="Helvetica Neue"/>
              <a:cs typeface="Helvetica Neue"/>
            </a:endParaRPr>
          </a:p>
          <a:p>
            <a:pPr>
              <a:buSzPct val="25000"/>
            </a:pPr>
            <a:r>
              <a:rPr lang="en-US" sz="3600" b="1" dirty="0">
                <a:solidFill>
                  <a:schemeClr val="lt1"/>
                </a:solidFill>
                <a:latin typeface="Helvetica Neue"/>
                <a:ea typeface="Helvetica Neue"/>
                <a:cs typeface="Helvetica Neue"/>
              </a:rPr>
              <a:t>Body Hygiene of the Elder</a:t>
            </a:r>
            <a:endParaRPr lang="en-US" sz="3600" b="1" dirty="0">
              <a:solidFill>
                <a:schemeClr val="lt1"/>
              </a:solidFill>
              <a:latin typeface="Helvetica Neue"/>
              <a:ea typeface="Helvetica Neue"/>
              <a:cs typeface="Helvetica Neue"/>
            </a:endParaRPr>
          </a:p>
          <a:p>
            <a:pPr lvl="0">
              <a:buSzPct val="25000"/>
            </a:pPr>
            <a:endParaRPr lang="en-SG" sz="3600" b="1" dirty="0">
              <a:solidFill>
                <a:schemeClr val="lt1"/>
              </a:solidFill>
              <a:latin typeface="Helvetica Neue"/>
              <a:ea typeface="Helvetica Neue"/>
              <a:cs typeface="Helvetica Neue"/>
              <a:sym typeface="Helvetica Neue"/>
            </a:endParaRPr>
          </a:p>
        </p:txBody>
      </p:sp>
      <p:pic>
        <p:nvPicPr>
          <p:cNvPr id="18" name="Picture 1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397540"/>
            <a:ext cx="9144000" cy="51556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600"/>
    </mc:Choice>
    <mc:Fallback>
      <p:transition spd="slow" advTm="560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sp>
        <p:nvSpPr>
          <p:cNvPr id="9" name="TextBox 8"/>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21</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
        <p:nvSpPr>
          <p:cNvPr id="6" name="Title 1"/>
          <p:cNvSpPr>
            <a:spLocks noGrp="1"/>
          </p:cNvSpPr>
          <p:nvPr>
            <p:ph type="title"/>
          </p:nvPr>
        </p:nvSpPr>
        <p:spPr>
          <a:xfrm>
            <a:off x="381000" y="35378"/>
            <a:ext cx="8229600" cy="685800"/>
          </a:xfrm>
        </p:spPr>
        <p:txBody>
          <a:bodyPr>
            <a:normAutofit/>
          </a:bodyPr>
          <a:lstStyle/>
          <a:p>
            <a:r>
              <a:rPr lang="en-US" sz="3600" dirty="0">
                <a:latin typeface="Helvetica" panose="020B0604020202020204" pitchFamily="34" charset="0"/>
              </a:rPr>
              <a:t>Summary</a:t>
            </a:r>
            <a:endParaRPr lang="en-US" sz="3600" dirty="0">
              <a:latin typeface="Helvetica" panose="020B0604020202020204" pitchFamily="34" charset="0"/>
            </a:endParaRPr>
          </a:p>
        </p:txBody>
      </p:sp>
      <p:sp>
        <p:nvSpPr>
          <p:cNvPr id="8" name="Rectangle 7"/>
          <p:cNvSpPr/>
          <p:nvPr/>
        </p:nvSpPr>
        <p:spPr>
          <a:xfrm>
            <a:off x="161771" y="1447800"/>
            <a:ext cx="8839199" cy="4190314"/>
          </a:xfrm>
          <a:prstGeom prst="rect">
            <a:avLst/>
          </a:prstGeom>
        </p:spPr>
        <p:txBody>
          <a:bodyPr wrap="square">
            <a:spAutoFit/>
          </a:bodyPr>
          <a:lstStyle/>
          <a:p>
            <a:pPr marL="342900" lvl="0" indent="-342900">
              <a:lnSpc>
                <a:spcPct val="150000"/>
              </a:lnSpc>
              <a:buFont typeface="Arial" panose="020B0604020202020204" pitchFamily="34" charset="0"/>
              <a:buChar char="•"/>
            </a:pPr>
            <a:r>
              <a:rPr lang="en-US" sz="2000" dirty="0">
                <a:latin typeface="Helvetica" panose="020B0604020202020204" pitchFamily="34" charset="0"/>
              </a:rPr>
              <a:t>Wash the elder’s body with soap and water</a:t>
            </a:r>
            <a:endParaRPr lang="en-US" sz="2000" dirty="0">
              <a:latin typeface="Helvetica" panose="020B0604020202020204" pitchFamily="34" charset="0"/>
            </a:endParaRPr>
          </a:p>
          <a:p>
            <a:pPr marL="342900" lvl="0" indent="-342900">
              <a:lnSpc>
                <a:spcPct val="150000"/>
              </a:lnSpc>
              <a:buFont typeface="Arial" panose="020B0604020202020204" pitchFamily="34" charset="0"/>
              <a:buChar char="•"/>
            </a:pPr>
            <a:r>
              <a:rPr lang="en-US" sz="2000" dirty="0">
                <a:latin typeface="Helvetica" panose="020B0604020202020204" pitchFamily="34" charset="0"/>
              </a:rPr>
              <a:t>Dry the elder’s body thoroughly</a:t>
            </a:r>
            <a:endParaRPr lang="en-US" sz="2000" dirty="0">
              <a:latin typeface="Helvetica" panose="020B0604020202020204" pitchFamily="34" charset="0"/>
            </a:endParaRPr>
          </a:p>
          <a:p>
            <a:pPr marL="342900" lvl="0" indent="-342900">
              <a:lnSpc>
                <a:spcPct val="150000"/>
              </a:lnSpc>
              <a:buFont typeface="Arial" panose="020B0604020202020204" pitchFamily="34" charset="0"/>
              <a:buChar char="•"/>
            </a:pPr>
            <a:r>
              <a:rPr lang="en-US" sz="2000" dirty="0">
                <a:latin typeface="Helvetica" panose="020B0604020202020204" pitchFamily="34" charset="0"/>
              </a:rPr>
              <a:t>Lubricate the elder’s skin with a moisturizer</a:t>
            </a:r>
            <a:endParaRPr lang="en-US" sz="2000" dirty="0">
              <a:latin typeface="Helvetica" panose="020B0604020202020204" pitchFamily="34" charset="0"/>
            </a:endParaRPr>
          </a:p>
          <a:p>
            <a:pPr marL="342900" lvl="0" indent="-342900">
              <a:lnSpc>
                <a:spcPct val="150000"/>
              </a:lnSpc>
              <a:buFont typeface="Arial" panose="020B0604020202020204" pitchFamily="34" charset="0"/>
              <a:buChar char="•"/>
            </a:pPr>
            <a:r>
              <a:rPr lang="en-US" sz="2000" dirty="0">
                <a:latin typeface="Helvetica" panose="020B0604020202020204" pitchFamily="34" charset="0"/>
              </a:rPr>
              <a:t>Wash the elder’s hair regularly</a:t>
            </a:r>
            <a:endParaRPr lang="en-US" sz="2000" dirty="0">
              <a:latin typeface="Helvetica" panose="020B0604020202020204" pitchFamily="34" charset="0"/>
            </a:endParaRPr>
          </a:p>
          <a:p>
            <a:pPr marL="342900" lvl="0" indent="-342900">
              <a:lnSpc>
                <a:spcPct val="150000"/>
              </a:lnSpc>
              <a:buFont typeface="Arial" panose="020B0604020202020204" pitchFamily="34" charset="0"/>
              <a:buChar char="•"/>
            </a:pPr>
            <a:r>
              <a:rPr lang="en-US" sz="2000" dirty="0">
                <a:latin typeface="Helvetica" panose="020B0604020202020204" pitchFamily="34" charset="0"/>
              </a:rPr>
              <a:t>Brush the elder’s teeth twice a day</a:t>
            </a:r>
            <a:endParaRPr lang="en-US" sz="2000" dirty="0">
              <a:latin typeface="Helvetica" panose="020B0604020202020204" pitchFamily="34" charset="0"/>
            </a:endParaRPr>
          </a:p>
          <a:p>
            <a:pPr marL="342900" lvl="0" indent="-342900">
              <a:lnSpc>
                <a:spcPct val="150000"/>
              </a:lnSpc>
              <a:buFont typeface="Arial" panose="020B0604020202020204" pitchFamily="34" charset="0"/>
              <a:buChar char="•"/>
            </a:pPr>
            <a:r>
              <a:rPr lang="en-US" sz="2000" dirty="0">
                <a:latin typeface="Helvetica" panose="020B0604020202020204" pitchFamily="34" charset="0"/>
              </a:rPr>
              <a:t>Clean the elder’s nose once or twice a day</a:t>
            </a:r>
            <a:endParaRPr lang="en-US" sz="2000" dirty="0">
              <a:latin typeface="Helvetica" panose="020B0604020202020204" pitchFamily="34" charset="0"/>
            </a:endParaRPr>
          </a:p>
          <a:p>
            <a:pPr marL="342900" lvl="0" indent="-342900">
              <a:lnSpc>
                <a:spcPct val="150000"/>
              </a:lnSpc>
              <a:buFont typeface="Arial" panose="020B0604020202020204" pitchFamily="34" charset="0"/>
              <a:buChar char="•"/>
            </a:pPr>
            <a:r>
              <a:rPr lang="en-US" sz="2000" dirty="0">
                <a:latin typeface="Helvetica" panose="020B0604020202020204" pitchFamily="34" charset="0"/>
              </a:rPr>
              <a:t>Clean the external ear or pinna, every day with a cotton bud</a:t>
            </a:r>
            <a:endParaRPr lang="en-US" sz="2000" dirty="0">
              <a:latin typeface="Helvetica" panose="020B0604020202020204" pitchFamily="34" charset="0"/>
            </a:endParaRPr>
          </a:p>
          <a:p>
            <a:pPr marL="342900" lvl="0" indent="-342900">
              <a:lnSpc>
                <a:spcPct val="150000"/>
              </a:lnSpc>
              <a:buFont typeface="Arial" panose="020B0604020202020204" pitchFamily="34" charset="0"/>
              <a:buChar char="•"/>
            </a:pPr>
            <a:r>
              <a:rPr lang="en-US" sz="2000" dirty="0">
                <a:latin typeface="Helvetica" panose="020B0604020202020204" pitchFamily="34" charset="0"/>
              </a:rPr>
              <a:t>Encourage the elder to wash hands several times in a day</a:t>
            </a:r>
            <a:endParaRPr lang="en-US" sz="2000" dirty="0">
              <a:latin typeface="Helvetica" panose="020B0604020202020204" pitchFamily="34" charset="0"/>
            </a:endParaRPr>
          </a:p>
          <a:p>
            <a:pPr marL="342900" indent="-342900">
              <a:lnSpc>
                <a:spcPct val="150000"/>
              </a:lnSpc>
              <a:buFont typeface="Arial" panose="020B0604020202020204" pitchFamily="34" charset="0"/>
              <a:buChar char="•"/>
            </a:pPr>
            <a:r>
              <a:rPr lang="en-US" sz="2000" dirty="0">
                <a:latin typeface="Helvetica" panose="020B0604020202020204" pitchFamily="34" charset="0"/>
              </a:rPr>
              <a:t>Cut the elder’s nails short</a:t>
            </a:r>
            <a:endParaRPr lang="en-US" sz="2000" dirty="0">
              <a:latin typeface="Helvetica" panose="020B0604020202020204" pitchFamily="34"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590800"/>
            <a:ext cx="8229600" cy="1143000"/>
          </a:xfrm>
        </p:spPr>
        <p:txBody>
          <a:bodyPr>
            <a:normAutofit/>
          </a:bodyPr>
          <a:lstStyle/>
          <a:p>
            <a:r>
              <a:rPr lang="en-US" sz="3000" dirty="0">
                <a:latin typeface="Helvetica" panose="020B0604020202020204" pitchFamily="34" charset="0"/>
              </a:rPr>
              <a:t>Any Questions?</a:t>
            </a:r>
            <a:endParaRPr lang="en-US" sz="3000" dirty="0">
              <a:latin typeface="Helvetica" panose="020B0604020202020204" pitchFamily="34" charset="0"/>
            </a:endParaRPr>
          </a:p>
        </p:txBody>
      </p:sp>
      <p:sp>
        <p:nvSpPr>
          <p:cNvPr id="4" name="TextBox 3"/>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22</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txBox="1"/>
          <p:nvPr/>
        </p:nvSpPr>
        <p:spPr>
          <a:xfrm>
            <a:off x="609600" y="1600200"/>
            <a:ext cx="8229600" cy="4525963"/>
          </a:xfrm>
          <a:prstGeom prst="rect">
            <a:avLst/>
          </a:prstGeom>
        </p:spPr>
        <p:txBody>
          <a:bodyP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b="0" i="0" u="none"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endParaRPr lang="en-US" sz="2000"/>
          </a:p>
          <a:p>
            <a:endParaRPr lang="en-US" sz="2000"/>
          </a:p>
          <a:p>
            <a:endParaRPr lang="en-US" sz="2000"/>
          </a:p>
          <a:p>
            <a:pPr marL="0" indent="0">
              <a:buFont typeface="Arial" panose="020B0604020202020204" pitchFamily="34" charset="0"/>
              <a:buNone/>
            </a:pPr>
            <a:endParaRPr lang="en-US" sz="2000" dirty="0"/>
          </a:p>
        </p:txBody>
      </p:sp>
      <p:sp>
        <p:nvSpPr>
          <p:cNvPr id="9" name="Rectangle 8"/>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10" name="Straight Connector 9"/>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8820472" y="6597352"/>
            <a:ext cx="325730"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23</a:t>
            </a:r>
            <a:endParaRPr lang="en-IN" sz="1000" b="1" dirty="0">
              <a:latin typeface="Helvetica" panose="020B0604020202020204" pitchFamily="34" charset="0"/>
              <a:cs typeface="Helvetica" panose="020B0604020202020204" pitchFamily="34" charset="0"/>
            </a:endParaRPr>
          </a:p>
        </p:txBody>
      </p:sp>
      <p:pic>
        <p:nvPicPr>
          <p:cNvPr id="13" name="Picture 12"/>
          <p:cNvPicPr preferRelativeResize="0"/>
          <p:nvPr/>
        </p:nvPicPr>
        <p:blipFill>
          <a:blip r:embed="rId1" cstate="print">
            <a:extLst>
              <a:ext uri="{28A0092B-C50C-407E-A947-70E740481C1C}">
                <a14:useLocalDpi xmlns:a14="http://schemas.microsoft.com/office/drawing/2010/main" val="0"/>
              </a:ext>
            </a:extLst>
          </a:blip>
          <a:stretch>
            <a:fillRect/>
          </a:stretch>
        </p:blipFill>
        <p:spPr>
          <a:xfrm>
            <a:off x="792000" y="2797200"/>
            <a:ext cx="7560000" cy="1440000"/>
          </a:xfrm>
          <a:prstGeom prst="rect">
            <a:avLst/>
          </a:prstGeom>
        </p:spPr>
      </p:pic>
      <p:sp>
        <p:nvSpPr>
          <p:cNvPr id="14" name="Rectangle 13"/>
          <p:cNvSpPr/>
          <p:nvPr/>
        </p:nvSpPr>
        <p:spPr>
          <a:xfrm>
            <a:off x="844625" y="3276834"/>
            <a:ext cx="7467600" cy="553998"/>
          </a:xfrm>
          <a:prstGeom prst="rect">
            <a:avLst/>
          </a:prstGeom>
        </p:spPr>
        <p:txBody>
          <a:bodyPr wrap="square">
            <a:spAutoFit/>
          </a:bodyPr>
          <a:lstStyle/>
          <a:p>
            <a:pPr algn="ctr"/>
            <a:r>
              <a:rPr lang="en-US" sz="3000" b="1" dirty="0">
                <a:latin typeface="Helvetica" panose="020B0604020202020204" pitchFamily="34" charset="0"/>
                <a:cs typeface="Arial" panose="020B0604020202020204" pitchFamily="34" charset="0"/>
              </a:rPr>
              <a:t>Caring for an Immobilised Elder</a:t>
            </a:r>
            <a:endParaRPr lang="en-US" sz="3000" b="1" dirty="0">
              <a:latin typeface="Helvetica" panose="020B0604020202020204" pitchFamily="34" charset="0"/>
              <a:cs typeface="Arial" panose="020B0604020202020204" pitchFamily="34"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820472" y="6597352"/>
            <a:ext cx="325730"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24</a:t>
            </a:r>
            <a:endParaRPr lang="en-IN" sz="1000" dirty="0">
              <a:latin typeface="Helvetica" panose="020B0604020202020204" pitchFamily="34" charset="0"/>
              <a:cs typeface="Helvetica" panose="020B0604020202020204" pitchFamily="34" charset="0"/>
            </a:endParaRPr>
          </a:p>
        </p:txBody>
      </p:sp>
      <p:sp>
        <p:nvSpPr>
          <p:cNvPr id="11" name="Rectangle 10"/>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12" name="Straight Connector 11"/>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13" name="Shape 357"/>
          <p:cNvSpPr/>
          <p:nvPr/>
        </p:nvSpPr>
        <p:spPr>
          <a:xfrm>
            <a:off x="0" y="462770"/>
            <a:ext cx="539552" cy="895773"/>
          </a:xfrm>
          <a:prstGeom prst="rect">
            <a:avLst/>
          </a:prstGeom>
          <a:solidFill>
            <a:srgbClr val="92C63D"/>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baseline="0" dirty="0">
              <a:solidFill>
                <a:srgbClr val="92C63D"/>
              </a:solidFill>
              <a:latin typeface="Arial" panose="020B0604020202020204"/>
              <a:ea typeface="Arial" panose="020B0604020202020204"/>
              <a:cs typeface="Arial" panose="020B0604020202020204"/>
              <a:sym typeface="Arial" panose="020B0604020202020204"/>
            </a:endParaRPr>
          </a:p>
        </p:txBody>
      </p:sp>
      <p:sp>
        <p:nvSpPr>
          <p:cNvPr id="14" name="Shape 358"/>
          <p:cNvSpPr/>
          <p:nvPr/>
        </p:nvSpPr>
        <p:spPr>
          <a:xfrm>
            <a:off x="614858" y="462770"/>
            <a:ext cx="8529142" cy="895773"/>
          </a:xfrm>
          <a:prstGeom prst="rect">
            <a:avLst/>
          </a:prstGeom>
          <a:solidFill>
            <a:srgbClr val="7C3A92">
              <a:alpha val="64705"/>
            </a:srgbClr>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baseline="0" dirty="0">
              <a:solidFill>
                <a:srgbClr val="92C63D"/>
              </a:solidFill>
              <a:latin typeface="Arial" panose="020B0604020202020204"/>
              <a:ea typeface="Arial" panose="020B0604020202020204"/>
              <a:cs typeface="Arial" panose="020B0604020202020204"/>
              <a:sym typeface="Arial" panose="020B0604020202020204"/>
            </a:endParaRPr>
          </a:p>
        </p:txBody>
      </p:sp>
      <p:sp>
        <p:nvSpPr>
          <p:cNvPr id="15" name="Shape 359"/>
          <p:cNvSpPr txBox="1"/>
          <p:nvPr/>
        </p:nvSpPr>
        <p:spPr>
          <a:xfrm>
            <a:off x="614859" y="462770"/>
            <a:ext cx="8529141" cy="895773"/>
          </a:xfrm>
          <a:prstGeom prst="rect">
            <a:avLst/>
          </a:prstGeom>
          <a:noFill/>
          <a:ln>
            <a:noFill/>
          </a:ln>
        </p:spPr>
        <p:txBody>
          <a:bodyPr lIns="91425" tIns="45700" rIns="91425" bIns="45700" anchor="ctr" anchorCtr="0">
            <a:noAutofit/>
          </a:bodyPr>
          <a:lstStyle/>
          <a:p>
            <a:pPr>
              <a:buSzPct val="25000"/>
            </a:pPr>
            <a:endParaRPr lang="en-GB" sz="3600" b="1" dirty="0">
              <a:solidFill>
                <a:schemeClr val="lt1"/>
              </a:solidFill>
              <a:latin typeface="Helvetica Neue"/>
              <a:ea typeface="Helvetica Neue"/>
              <a:cs typeface="Helvetica Neue"/>
            </a:endParaRPr>
          </a:p>
          <a:p>
            <a:r>
              <a:rPr lang="en-US" sz="3600" b="1" dirty="0">
                <a:solidFill>
                  <a:schemeClr val="lt1"/>
                </a:solidFill>
                <a:latin typeface="Helvetica Neue"/>
                <a:ea typeface="Helvetica Neue"/>
                <a:cs typeface="Helvetica Neue"/>
              </a:rPr>
              <a:t>Caring for an Immobilised Elder</a:t>
            </a:r>
            <a:endParaRPr lang="en-US" sz="3600" b="1" dirty="0">
              <a:solidFill>
                <a:schemeClr val="lt1"/>
              </a:solidFill>
              <a:latin typeface="Helvetica Neue"/>
              <a:ea typeface="Helvetica Neue"/>
              <a:cs typeface="Helvetica Neue"/>
            </a:endParaRPr>
          </a:p>
          <a:p>
            <a:pPr lvl="0">
              <a:buSzPct val="25000"/>
            </a:pPr>
            <a:endParaRPr lang="en-SG" sz="3600" b="1" dirty="0">
              <a:solidFill>
                <a:schemeClr val="lt1"/>
              </a:solidFill>
              <a:latin typeface="Helvetica Neue"/>
              <a:ea typeface="Helvetica Neue"/>
              <a:cs typeface="Helvetica Neue"/>
              <a:sym typeface="Helvetica Neue"/>
            </a:endParaRPr>
          </a:p>
        </p:txBody>
      </p:sp>
      <p:pic>
        <p:nvPicPr>
          <p:cNvPr id="16" name="Picture 1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397540"/>
            <a:ext cx="9144000" cy="51556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600"/>
    </mc:Choice>
    <mc:Fallback>
      <p:transition spd="slow" advTm="5600"/>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sp>
        <p:nvSpPr>
          <p:cNvPr id="9" name="TextBox 8"/>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25</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
        <p:nvSpPr>
          <p:cNvPr id="12" name="Title 1"/>
          <p:cNvSpPr txBox="1"/>
          <p:nvPr/>
        </p:nvSpPr>
        <p:spPr>
          <a:xfrm>
            <a:off x="457200" y="266400"/>
            <a:ext cx="8229600"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b="0" i="0" u="none" kern="1200">
                <a:solidFill>
                  <a:schemeClr val="tx1"/>
                </a:solidFill>
                <a:latin typeface="+mj-lt"/>
                <a:ea typeface="+mj-ea"/>
                <a:cs typeface="+mj-cs"/>
              </a:defRPr>
            </a:lvl1pPr>
          </a:lstStyle>
          <a:p>
            <a:r>
              <a:rPr lang="en-US" sz="3000" dirty="0">
                <a:latin typeface="Helvetica" panose="020B0604020202020204" pitchFamily="34" charset="0"/>
              </a:rPr>
              <a:t>Post-Module Activity</a:t>
            </a:r>
            <a:endParaRPr lang="en-US" sz="3000" dirty="0">
              <a:latin typeface="Helvetica" panose="020B0604020202020204" pitchFamily="34" charset="0"/>
            </a:endParaRPr>
          </a:p>
        </p:txBody>
      </p:sp>
      <p:sp>
        <p:nvSpPr>
          <p:cNvPr id="7" name="Rectangle 6"/>
          <p:cNvSpPr/>
          <p:nvPr/>
        </p:nvSpPr>
        <p:spPr>
          <a:xfrm>
            <a:off x="838200" y="3352800"/>
            <a:ext cx="7467600" cy="553998"/>
          </a:xfrm>
          <a:prstGeom prst="rect">
            <a:avLst/>
          </a:prstGeom>
        </p:spPr>
        <p:txBody>
          <a:bodyPr wrap="square">
            <a:spAutoFit/>
          </a:bodyPr>
          <a:lstStyle/>
          <a:p>
            <a:pPr algn="ctr"/>
            <a:r>
              <a:rPr lang="en-US" sz="3000" dirty="0">
                <a:latin typeface="Helvetica" panose="020B0604020202020204" pitchFamily="34" charset="0"/>
                <a:cs typeface="Arial" panose="020B0604020202020204" pitchFamily="34" charset="0"/>
              </a:rPr>
              <a:t>Visit to a Hospital / Clinic</a:t>
            </a:r>
            <a:endParaRPr lang="en-US" sz="3000" dirty="0">
              <a:latin typeface="Helvetica" panose="020B0604020202020204" pitchFamily="34" charset="0"/>
              <a:cs typeface="Arial" panose="020B0604020202020204" pitchFamily="34"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35378"/>
            <a:ext cx="8229600" cy="685800"/>
          </a:xfrm>
        </p:spPr>
        <p:txBody>
          <a:bodyPr>
            <a:normAutofit/>
          </a:bodyPr>
          <a:lstStyle/>
          <a:p>
            <a:r>
              <a:rPr lang="en-US" sz="3600" dirty="0">
                <a:latin typeface="Helvetica" panose="020B0604020202020204" pitchFamily="34" charset="0"/>
              </a:rPr>
              <a:t>Summary</a:t>
            </a:r>
            <a:endParaRPr lang="en-US" sz="3600" dirty="0">
              <a:latin typeface="Helvetica" panose="020B0604020202020204" pitchFamily="34" charset="0"/>
            </a:endParaRPr>
          </a:p>
        </p:txBody>
      </p:sp>
      <p:sp>
        <p:nvSpPr>
          <p:cNvPr id="5" name="TextBox 4"/>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26</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
        <p:nvSpPr>
          <p:cNvPr id="3" name="Rectangle 2"/>
          <p:cNvSpPr/>
          <p:nvPr/>
        </p:nvSpPr>
        <p:spPr>
          <a:xfrm>
            <a:off x="300790" y="914400"/>
            <a:ext cx="8839199" cy="5324535"/>
          </a:xfrm>
          <a:prstGeom prst="rect">
            <a:avLst/>
          </a:prstGeom>
        </p:spPr>
        <p:txBody>
          <a:bodyPr wrap="square">
            <a:spAutoFit/>
          </a:bodyPr>
          <a:lstStyle/>
          <a:p>
            <a:pPr marL="342900" lvl="0" indent="-342900">
              <a:buFont typeface="Arial" panose="020B0604020202020204" pitchFamily="34" charset="0"/>
              <a:buChar char="•"/>
            </a:pPr>
            <a:r>
              <a:rPr lang="en-US" sz="2000" dirty="0">
                <a:latin typeface="Helvetica" panose="020B0604020202020204" pitchFamily="34" charset="0"/>
              </a:rPr>
              <a:t>To facilitate meals for a bedridden elder, use appropriate feeding equipment and serve liquidized food with thick consistency</a:t>
            </a:r>
            <a:endParaRPr lang="en-US" sz="2000" dirty="0">
              <a:latin typeface="Helvetica" panose="020B0604020202020204" pitchFamily="34" charset="0"/>
            </a:endParaRPr>
          </a:p>
          <a:p>
            <a:pPr marL="342900" lvl="0" indent="-342900">
              <a:buFont typeface="Arial" panose="020B0604020202020204" pitchFamily="34" charset="0"/>
              <a:buChar char="•"/>
            </a:pPr>
            <a:r>
              <a:rPr lang="en-US" sz="2000" dirty="0">
                <a:latin typeface="Helvetica" panose="020B0604020202020204" pitchFamily="34" charset="0"/>
              </a:rPr>
              <a:t>Follow proper care and hygiene practices to make bed toileting comfortable </a:t>
            </a:r>
            <a:endParaRPr lang="en-US" sz="2000" dirty="0">
              <a:latin typeface="Helvetica" panose="020B0604020202020204" pitchFamily="34" charset="0"/>
            </a:endParaRPr>
          </a:p>
          <a:p>
            <a:pPr marL="342900" lvl="0" indent="-342900">
              <a:buFont typeface="Arial" panose="020B0604020202020204" pitchFamily="34" charset="0"/>
              <a:buChar char="•"/>
            </a:pPr>
            <a:r>
              <a:rPr lang="en-US" sz="2000" dirty="0">
                <a:latin typeface="Helvetica" panose="020B0604020202020204" pitchFamily="34" charset="0"/>
              </a:rPr>
              <a:t>Give the person a periodic bed bath </a:t>
            </a:r>
            <a:endParaRPr lang="en-US" sz="2000" dirty="0">
              <a:latin typeface="Helvetica" panose="020B0604020202020204" pitchFamily="34" charset="0"/>
            </a:endParaRPr>
          </a:p>
          <a:p>
            <a:pPr marL="342900" lvl="0" indent="-342900">
              <a:buFont typeface="Arial" panose="020B0604020202020204" pitchFamily="34" charset="0"/>
              <a:buChar char="•"/>
            </a:pPr>
            <a:r>
              <a:rPr lang="en-US" sz="2000" dirty="0">
                <a:latin typeface="Helvetica" panose="020B0604020202020204" pitchFamily="34" charset="0"/>
              </a:rPr>
              <a:t>Change their clothes every day </a:t>
            </a:r>
            <a:endParaRPr lang="en-US" sz="2000" dirty="0">
              <a:latin typeface="Helvetica" panose="020B0604020202020204" pitchFamily="34" charset="0"/>
            </a:endParaRPr>
          </a:p>
          <a:p>
            <a:pPr marL="342900" lvl="0" indent="-342900">
              <a:buFont typeface="Arial" panose="020B0604020202020204" pitchFamily="34" charset="0"/>
              <a:buChar char="•"/>
            </a:pPr>
            <a:r>
              <a:rPr lang="en-US" sz="2000" dirty="0">
                <a:latin typeface="Helvetica" panose="020B0604020202020204" pitchFamily="34" charset="0"/>
              </a:rPr>
              <a:t>Comb the elder’s hair every day; encourage the elder to wear makeup and cologne </a:t>
            </a:r>
            <a:endParaRPr lang="en-US" sz="2000" dirty="0">
              <a:latin typeface="Helvetica" panose="020B0604020202020204" pitchFamily="34" charset="0"/>
            </a:endParaRPr>
          </a:p>
          <a:p>
            <a:pPr marL="342900" lvl="0" indent="-342900">
              <a:buFont typeface="Arial" panose="020B0604020202020204" pitchFamily="34" charset="0"/>
              <a:buChar char="•"/>
            </a:pPr>
            <a:r>
              <a:rPr lang="en-US" sz="2000" dirty="0">
                <a:latin typeface="Helvetica" panose="020B0604020202020204" pitchFamily="34" charset="0"/>
              </a:rPr>
              <a:t>For a male elder, shave the elder in bed as required; if the elder keeps a beard, trim it as required</a:t>
            </a:r>
            <a:endParaRPr lang="en-US" sz="2000" dirty="0">
              <a:latin typeface="Helvetica" panose="020B0604020202020204" pitchFamily="34" charset="0"/>
            </a:endParaRPr>
          </a:p>
          <a:p>
            <a:pPr marL="342900" lvl="0" indent="-342900">
              <a:buFont typeface="Arial" panose="020B0604020202020204" pitchFamily="34" charset="0"/>
              <a:buChar char="•"/>
            </a:pPr>
            <a:r>
              <a:rPr lang="en-US" sz="2000" dirty="0">
                <a:latin typeface="Helvetica" panose="020B0604020202020204" pitchFamily="34" charset="0"/>
              </a:rPr>
              <a:t>To prevent bed sores, keep changing the elder’s position every few hours and keep the elder’s skin dry</a:t>
            </a:r>
            <a:endParaRPr lang="en-US" sz="2000" dirty="0">
              <a:latin typeface="Helvetica" panose="020B0604020202020204" pitchFamily="34" charset="0"/>
            </a:endParaRPr>
          </a:p>
          <a:p>
            <a:pPr marL="342900" lvl="0" indent="-342900">
              <a:buFont typeface="Arial" panose="020B0604020202020204" pitchFamily="34" charset="0"/>
              <a:buChar char="•"/>
            </a:pPr>
            <a:r>
              <a:rPr lang="en-US" sz="2000" dirty="0">
                <a:latin typeface="Helvetica" panose="020B0604020202020204" pitchFamily="34" charset="0"/>
              </a:rPr>
              <a:t>Perform passive exercises for the elder</a:t>
            </a:r>
            <a:endParaRPr lang="en-US" sz="2000" dirty="0">
              <a:latin typeface="Helvetica" panose="020B0604020202020204" pitchFamily="34" charset="0"/>
            </a:endParaRPr>
          </a:p>
          <a:p>
            <a:pPr marL="342900" lvl="0" indent="-342900">
              <a:buFont typeface="Arial" panose="020B0604020202020204" pitchFamily="34" charset="0"/>
              <a:buChar char="•"/>
            </a:pPr>
            <a:r>
              <a:rPr lang="en-US" sz="2000" dirty="0">
                <a:latin typeface="Helvetica" panose="020B0604020202020204" pitchFamily="34" charset="0"/>
              </a:rPr>
              <a:t>Wash the person’s hair regularly; consider using a hair washing tray</a:t>
            </a:r>
            <a:endParaRPr lang="en-US" sz="2000" dirty="0">
              <a:latin typeface="Helvetica" panose="020B0604020202020204" pitchFamily="34" charset="0"/>
            </a:endParaRPr>
          </a:p>
          <a:p>
            <a:pPr marL="342900" lvl="0" indent="-342900">
              <a:buFont typeface="Arial" panose="020B0604020202020204" pitchFamily="34" charset="0"/>
              <a:buChar char="•"/>
            </a:pPr>
            <a:r>
              <a:rPr lang="en-US" sz="2000" dirty="0">
                <a:latin typeface="Helvetica" panose="020B0604020202020204" pitchFamily="34" charset="0"/>
              </a:rPr>
              <a:t>Help the elder brush their teeth and clean their tongue twice a day; if the elder wears dentures, brush them like natural teeth twice a day</a:t>
            </a:r>
            <a:endParaRPr lang="en-US" sz="2000" dirty="0">
              <a:latin typeface="Helvetica" panose="020B0604020202020204" pitchFamily="34" charset="0"/>
            </a:endParaRPr>
          </a:p>
          <a:p>
            <a:pPr marL="342900" lvl="0" indent="-342900">
              <a:buFont typeface="Arial" panose="020B0604020202020204" pitchFamily="34" charset="0"/>
              <a:buChar char="•"/>
            </a:pPr>
            <a:r>
              <a:rPr lang="en-US" sz="2000" dirty="0">
                <a:latin typeface="Helvetica" panose="020B0604020202020204" pitchFamily="34" charset="0"/>
              </a:rPr>
              <a:t>Regularly clean the external ear </a:t>
            </a:r>
            <a:endParaRPr lang="en-US" sz="2000" dirty="0">
              <a:latin typeface="Helvetica" panose="020B0604020202020204" pitchFamily="34"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35378"/>
            <a:ext cx="8229600" cy="685800"/>
          </a:xfrm>
        </p:spPr>
        <p:txBody>
          <a:bodyPr>
            <a:normAutofit/>
          </a:bodyPr>
          <a:lstStyle/>
          <a:p>
            <a:r>
              <a:rPr lang="en-US" sz="3600" dirty="0">
                <a:latin typeface="Helvetica" panose="020B0604020202020204" pitchFamily="34" charset="0"/>
              </a:rPr>
              <a:t>Summary</a:t>
            </a:r>
            <a:endParaRPr lang="en-US" sz="3600" dirty="0">
              <a:latin typeface="Helvetica" panose="020B0604020202020204" pitchFamily="34" charset="0"/>
            </a:endParaRPr>
          </a:p>
        </p:txBody>
      </p:sp>
      <p:sp>
        <p:nvSpPr>
          <p:cNvPr id="5" name="TextBox 4"/>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27</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
        <p:nvSpPr>
          <p:cNvPr id="3" name="Rectangle 2"/>
          <p:cNvSpPr/>
          <p:nvPr/>
        </p:nvSpPr>
        <p:spPr>
          <a:xfrm>
            <a:off x="381000" y="1219200"/>
            <a:ext cx="8610600" cy="4708981"/>
          </a:xfrm>
          <a:prstGeom prst="rect">
            <a:avLst/>
          </a:prstGeom>
        </p:spPr>
        <p:txBody>
          <a:bodyPr wrap="square">
            <a:spAutoFit/>
          </a:bodyPr>
          <a:lstStyle/>
          <a:p>
            <a:pPr marL="342900" lvl="0" indent="-342900">
              <a:buFont typeface="Arial" panose="020B0604020202020204" pitchFamily="34" charset="0"/>
              <a:buChar char="•"/>
            </a:pPr>
            <a:r>
              <a:rPr lang="en-US" sz="2000" dirty="0">
                <a:latin typeface="Helvetica" panose="020B0604020202020204" pitchFamily="34" charset="0"/>
              </a:rPr>
              <a:t>Help the elder keep their nose clean</a:t>
            </a:r>
            <a:endParaRPr lang="en-US" sz="2000" dirty="0">
              <a:latin typeface="Helvetica" panose="020B0604020202020204" pitchFamily="34" charset="0"/>
            </a:endParaRPr>
          </a:p>
          <a:p>
            <a:pPr marL="342900" lvl="0" indent="-342900">
              <a:buFont typeface="Arial" panose="020B0604020202020204" pitchFamily="34" charset="0"/>
              <a:buChar char="•"/>
            </a:pPr>
            <a:r>
              <a:rPr lang="en-US" sz="2000" dirty="0">
                <a:latin typeface="Helvetica" panose="020B0604020202020204" pitchFamily="34" charset="0"/>
              </a:rPr>
              <a:t>If the elder under your care uses a nasal- gastric tube or Ryle's tube for feeding, clean the part of the tube coming out of the nose</a:t>
            </a:r>
            <a:endParaRPr lang="en-US" sz="2000" dirty="0">
              <a:latin typeface="Helvetica" panose="020B0604020202020204" pitchFamily="34" charset="0"/>
            </a:endParaRPr>
          </a:p>
          <a:p>
            <a:pPr marL="342900" lvl="0" indent="-342900">
              <a:buFont typeface="Arial" panose="020B0604020202020204" pitchFamily="34" charset="0"/>
              <a:buChar char="•"/>
            </a:pPr>
            <a:r>
              <a:rPr lang="en-US" sz="2000" dirty="0">
                <a:latin typeface="Helvetica" panose="020B0604020202020204" pitchFamily="34" charset="0"/>
              </a:rPr>
              <a:t>Cut the elder’s nails once a week or more frequently, depending on how fast they grow</a:t>
            </a:r>
            <a:endParaRPr lang="en-US" sz="2000" dirty="0">
              <a:latin typeface="Helvetica" panose="020B0604020202020204" pitchFamily="34" charset="0"/>
            </a:endParaRPr>
          </a:p>
          <a:p>
            <a:pPr marL="342900" lvl="0" indent="-342900">
              <a:buFont typeface="Arial" panose="020B0604020202020204" pitchFamily="34" charset="0"/>
              <a:buChar char="•"/>
            </a:pPr>
            <a:r>
              <a:rPr lang="en-US" sz="2000" dirty="0">
                <a:latin typeface="Helvetica" panose="020B0604020202020204" pitchFamily="34" charset="0"/>
              </a:rPr>
              <a:t>Provide the elder with books and magazines of their choice</a:t>
            </a:r>
            <a:endParaRPr lang="en-US" sz="2000" dirty="0">
              <a:latin typeface="Helvetica" panose="020B0604020202020204" pitchFamily="34" charset="0"/>
            </a:endParaRPr>
          </a:p>
          <a:p>
            <a:pPr marL="342900" lvl="0" indent="-342900">
              <a:buFont typeface="Arial" panose="020B0604020202020204" pitchFamily="34" charset="0"/>
              <a:buChar char="•"/>
            </a:pPr>
            <a:r>
              <a:rPr lang="en-US" sz="2000" dirty="0">
                <a:latin typeface="Helvetica" panose="020B0604020202020204" pitchFamily="34" charset="0"/>
              </a:rPr>
              <a:t>Try to get a television put in front of their bed</a:t>
            </a:r>
            <a:endParaRPr lang="en-US" sz="2000" dirty="0">
              <a:latin typeface="Helvetica" panose="020B0604020202020204" pitchFamily="34" charset="0"/>
            </a:endParaRPr>
          </a:p>
          <a:p>
            <a:pPr marL="342900" lvl="0" indent="-342900">
              <a:buFont typeface="Arial" panose="020B0604020202020204" pitchFamily="34" charset="0"/>
              <a:buChar char="•"/>
            </a:pPr>
            <a:r>
              <a:rPr lang="en-US" sz="2000" dirty="0">
                <a:latin typeface="Helvetica" panose="020B0604020202020204" pitchFamily="34" charset="0"/>
              </a:rPr>
              <a:t>Involve them in brain activities and games</a:t>
            </a:r>
            <a:endParaRPr lang="en-US" sz="2000" dirty="0">
              <a:latin typeface="Helvetica" panose="020B0604020202020204" pitchFamily="34" charset="0"/>
            </a:endParaRPr>
          </a:p>
          <a:p>
            <a:pPr marL="342900" lvl="0" indent="-342900">
              <a:buFont typeface="Arial" panose="020B0604020202020204" pitchFamily="34" charset="0"/>
              <a:buChar char="•"/>
            </a:pPr>
            <a:r>
              <a:rPr lang="en-US" sz="2000" dirty="0">
                <a:latin typeface="Helvetica" panose="020B0604020202020204" pitchFamily="34" charset="0"/>
              </a:rPr>
              <a:t>Encourage visits by family and friends</a:t>
            </a:r>
            <a:endParaRPr lang="en-US" sz="2000" dirty="0">
              <a:latin typeface="Helvetica" panose="020B0604020202020204" pitchFamily="34" charset="0"/>
            </a:endParaRPr>
          </a:p>
          <a:p>
            <a:pPr marL="342900" lvl="0" indent="-342900">
              <a:buFont typeface="Arial" panose="020B0604020202020204" pitchFamily="34" charset="0"/>
              <a:buChar char="•"/>
            </a:pPr>
            <a:r>
              <a:rPr lang="en-US" sz="2000" dirty="0">
                <a:latin typeface="Helvetica" panose="020B0604020202020204" pitchFamily="34" charset="0"/>
              </a:rPr>
              <a:t>Encourage the elder to share their life stories with you; listen patiently and appreciate their achievements</a:t>
            </a:r>
            <a:endParaRPr lang="en-US" sz="2000" dirty="0">
              <a:latin typeface="Helvetica" panose="020B0604020202020204" pitchFamily="34" charset="0"/>
            </a:endParaRPr>
          </a:p>
          <a:p>
            <a:pPr marL="342900" lvl="0" indent="-342900">
              <a:buFont typeface="Arial" panose="020B0604020202020204" pitchFamily="34" charset="0"/>
              <a:buChar char="•"/>
            </a:pPr>
            <a:r>
              <a:rPr lang="en-US" sz="2000" dirty="0">
                <a:latin typeface="Helvetica" panose="020B0604020202020204" pitchFamily="34" charset="0"/>
              </a:rPr>
              <a:t>Try to engage in intellectually stimulating conversations with the elder</a:t>
            </a:r>
            <a:endParaRPr lang="en-US" sz="2000" dirty="0">
              <a:latin typeface="Helvetica" panose="020B0604020202020204" pitchFamily="34" charset="0"/>
            </a:endParaRPr>
          </a:p>
          <a:p>
            <a:pPr marL="342900" lvl="0" indent="-342900">
              <a:buFont typeface="Arial" panose="020B0604020202020204" pitchFamily="34" charset="0"/>
              <a:buChar char="•"/>
            </a:pPr>
            <a:r>
              <a:rPr lang="en-US" sz="2000" dirty="0">
                <a:latin typeface="Helvetica" panose="020B0604020202020204" pitchFamily="34" charset="0"/>
              </a:rPr>
              <a:t>If the elder shares any anxieties or negative feelings, listen patiently and try to show the positive aspects of their life</a:t>
            </a:r>
            <a:endParaRPr lang="en-US" sz="2000" dirty="0">
              <a:latin typeface="Helvetica" panose="020B0604020202020204" pitchFamily="34" charset="0"/>
            </a:endParaRPr>
          </a:p>
          <a:p>
            <a:pPr marL="342900" indent="-342900">
              <a:buFont typeface="Arial" panose="020B0604020202020204" pitchFamily="34" charset="0"/>
              <a:buChar char="•"/>
            </a:pPr>
            <a:r>
              <a:rPr lang="en-US" sz="2000" dirty="0">
                <a:latin typeface="Helvetica" panose="020B0604020202020204" pitchFamily="34" charset="0"/>
              </a:rPr>
              <a:t>Share jokes and try to keep the elder in good cheer</a:t>
            </a:r>
            <a:endParaRPr lang="en-US" sz="2000" dirty="0">
              <a:latin typeface="Helvetica" panose="020B0604020202020204" pitchFamily="34"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590800"/>
            <a:ext cx="8229600" cy="1143000"/>
          </a:xfrm>
        </p:spPr>
        <p:txBody>
          <a:bodyPr>
            <a:normAutofit/>
          </a:bodyPr>
          <a:lstStyle/>
          <a:p>
            <a:r>
              <a:rPr lang="en-US" sz="3000" dirty="0">
                <a:latin typeface="Helvetica" panose="020B0604020202020204" pitchFamily="34" charset="0"/>
              </a:rPr>
              <a:t>Any Questions?</a:t>
            </a:r>
            <a:endParaRPr lang="en-US" sz="3000" dirty="0">
              <a:latin typeface="Helvetica" panose="020B0604020202020204" pitchFamily="34" charset="0"/>
            </a:endParaRPr>
          </a:p>
        </p:txBody>
      </p:sp>
      <p:sp>
        <p:nvSpPr>
          <p:cNvPr id="4" name="TextBox 3"/>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28</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820472" y="6597352"/>
            <a:ext cx="290464"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2</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
        <p:nvSpPr>
          <p:cNvPr id="11" name="Rectangle 10"/>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sp>
        <p:nvSpPr>
          <p:cNvPr id="13" name="Shape 357"/>
          <p:cNvSpPr/>
          <p:nvPr/>
        </p:nvSpPr>
        <p:spPr>
          <a:xfrm>
            <a:off x="0" y="462770"/>
            <a:ext cx="539552" cy="895773"/>
          </a:xfrm>
          <a:prstGeom prst="rect">
            <a:avLst/>
          </a:prstGeom>
          <a:solidFill>
            <a:srgbClr val="92C63D"/>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baseline="0" dirty="0">
              <a:solidFill>
                <a:srgbClr val="92C63D"/>
              </a:solidFill>
              <a:latin typeface="Arial" panose="020B0604020202020204"/>
              <a:ea typeface="Arial" panose="020B0604020202020204"/>
              <a:cs typeface="Arial" panose="020B0604020202020204"/>
              <a:sym typeface="Arial" panose="020B0604020202020204"/>
            </a:endParaRPr>
          </a:p>
        </p:txBody>
      </p:sp>
      <p:sp>
        <p:nvSpPr>
          <p:cNvPr id="14" name="Shape 358"/>
          <p:cNvSpPr/>
          <p:nvPr/>
        </p:nvSpPr>
        <p:spPr>
          <a:xfrm>
            <a:off x="614858" y="462770"/>
            <a:ext cx="8529142" cy="895773"/>
          </a:xfrm>
          <a:prstGeom prst="rect">
            <a:avLst/>
          </a:prstGeom>
          <a:solidFill>
            <a:srgbClr val="7C3A92">
              <a:alpha val="64705"/>
            </a:srgbClr>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baseline="0" dirty="0">
              <a:solidFill>
                <a:srgbClr val="92C63D"/>
              </a:solidFill>
              <a:latin typeface="Arial" panose="020B0604020202020204"/>
              <a:ea typeface="Arial" panose="020B0604020202020204"/>
              <a:cs typeface="Arial" panose="020B0604020202020204"/>
              <a:sym typeface="Arial" panose="020B0604020202020204"/>
            </a:endParaRPr>
          </a:p>
        </p:txBody>
      </p:sp>
      <p:sp>
        <p:nvSpPr>
          <p:cNvPr id="15" name="Shape 359"/>
          <p:cNvSpPr txBox="1"/>
          <p:nvPr/>
        </p:nvSpPr>
        <p:spPr>
          <a:xfrm>
            <a:off x="614859" y="462770"/>
            <a:ext cx="8529141" cy="895773"/>
          </a:xfrm>
          <a:prstGeom prst="rect">
            <a:avLst/>
          </a:prstGeom>
          <a:noFill/>
          <a:ln>
            <a:noFill/>
          </a:ln>
        </p:spPr>
        <p:txBody>
          <a:bodyPr lIns="91425" tIns="45700" rIns="91425" bIns="45700" anchor="ctr" anchorCtr="0">
            <a:noAutofit/>
          </a:bodyPr>
          <a:lstStyle/>
          <a:p>
            <a:pPr>
              <a:buSzPct val="25000"/>
            </a:pPr>
            <a:endParaRPr lang="en-GB" sz="3600" b="1" dirty="0">
              <a:solidFill>
                <a:schemeClr val="lt1"/>
              </a:solidFill>
              <a:latin typeface="Helvetica Neue"/>
              <a:ea typeface="Helvetica Neue"/>
              <a:cs typeface="Helvetica Neue"/>
            </a:endParaRPr>
          </a:p>
          <a:p>
            <a:pPr>
              <a:buSzPct val="25000"/>
            </a:pPr>
            <a:r>
              <a:rPr lang="en-US" sz="3600" b="1" dirty="0">
                <a:solidFill>
                  <a:schemeClr val="lt1"/>
                </a:solidFill>
                <a:latin typeface="Helvetica Neue"/>
                <a:ea typeface="Helvetica Neue"/>
                <a:cs typeface="Helvetica Neue"/>
              </a:rPr>
              <a:t>Importance of Nutrition</a:t>
            </a:r>
            <a:endParaRPr lang="en-US" sz="3600" b="1" dirty="0">
              <a:solidFill>
                <a:schemeClr val="lt1"/>
              </a:solidFill>
              <a:latin typeface="Helvetica Neue"/>
              <a:ea typeface="Helvetica Neue"/>
              <a:cs typeface="Helvetica Neue"/>
            </a:endParaRPr>
          </a:p>
          <a:p>
            <a:pPr lvl="0">
              <a:buSzPct val="25000"/>
            </a:pPr>
            <a:endParaRPr lang="en-SG" sz="3600" b="1" dirty="0">
              <a:solidFill>
                <a:schemeClr val="lt1"/>
              </a:solidFill>
              <a:latin typeface="Helvetica Neue"/>
              <a:ea typeface="Helvetica Neue"/>
              <a:cs typeface="Helvetica Neue"/>
              <a:sym typeface="Helvetica Neue"/>
            </a:endParaRPr>
          </a:p>
        </p:txBody>
      </p:sp>
      <p:pic>
        <p:nvPicPr>
          <p:cNvPr id="16" name="Picture 1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397540"/>
            <a:ext cx="9144000" cy="51556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600"/>
    </mc:Choice>
    <mc:Fallback>
      <p:transition spd="slow" advTm="5600"/>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endParaRPr lang="en-US" sz="2000" dirty="0"/>
          </a:p>
          <a:p>
            <a:endParaRPr lang="en-US" sz="2000" dirty="0"/>
          </a:p>
          <a:p>
            <a:endParaRPr lang="en-US" sz="2000" dirty="0"/>
          </a:p>
          <a:p>
            <a:pPr marL="0" indent="0">
              <a:buNone/>
            </a:pPr>
            <a:endParaRPr lang="en-US" sz="2000" dirty="0"/>
          </a:p>
        </p:txBody>
      </p:sp>
      <p:sp>
        <p:nvSpPr>
          <p:cNvPr id="14" name="Rectangle 13"/>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15" name="Straight Connector 14"/>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29 </a:t>
            </a:r>
            <a:endParaRPr lang="en-IN" sz="1000" b="1" dirty="0">
              <a:latin typeface="Helvetica" panose="020B0604020202020204" pitchFamily="34" charset="0"/>
              <a:cs typeface="Helvetica" panose="020B0604020202020204" pitchFamily="34" charset="0"/>
            </a:endParaRPr>
          </a:p>
        </p:txBody>
      </p:sp>
      <p:pic>
        <p:nvPicPr>
          <p:cNvPr id="11" name="Picture 10"/>
          <p:cNvPicPr preferRelativeResize="0"/>
          <p:nvPr/>
        </p:nvPicPr>
        <p:blipFill>
          <a:blip r:embed="rId1" cstate="print">
            <a:extLst>
              <a:ext uri="{28A0092B-C50C-407E-A947-70E740481C1C}">
                <a14:useLocalDpi xmlns:a14="http://schemas.microsoft.com/office/drawing/2010/main" val="0"/>
              </a:ext>
            </a:extLst>
          </a:blip>
          <a:stretch>
            <a:fillRect/>
          </a:stretch>
        </p:blipFill>
        <p:spPr>
          <a:xfrm>
            <a:off x="792000" y="2797200"/>
            <a:ext cx="7560000" cy="1440000"/>
          </a:xfrm>
          <a:prstGeom prst="rect">
            <a:avLst/>
          </a:prstGeom>
        </p:spPr>
      </p:pic>
      <p:sp>
        <p:nvSpPr>
          <p:cNvPr id="12" name="Rectangle 11"/>
          <p:cNvSpPr/>
          <p:nvPr/>
        </p:nvSpPr>
        <p:spPr>
          <a:xfrm>
            <a:off x="844625" y="3276834"/>
            <a:ext cx="7467600" cy="553998"/>
          </a:xfrm>
          <a:prstGeom prst="rect">
            <a:avLst/>
          </a:prstGeom>
        </p:spPr>
        <p:txBody>
          <a:bodyPr wrap="square">
            <a:spAutoFit/>
          </a:bodyPr>
          <a:lstStyle/>
          <a:p>
            <a:pPr algn="ctr"/>
            <a:r>
              <a:rPr lang="en-US" sz="3000" b="1" dirty="0">
                <a:latin typeface="Helvetica" panose="020B0604020202020204" pitchFamily="34" charset="0"/>
                <a:cs typeface="Arial" panose="020B0604020202020204" pitchFamily="34" charset="0"/>
              </a:rPr>
              <a:t>Giving a Bed Bath</a:t>
            </a:r>
            <a:endParaRPr lang="en-US" sz="3000" b="1" dirty="0">
              <a:latin typeface="Helvetica" panose="020B0604020202020204" pitchFamily="34" charset="0"/>
              <a:cs typeface="Arial" panose="020B0604020202020204" pitchFamily="34"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357"/>
          <p:cNvSpPr/>
          <p:nvPr/>
        </p:nvSpPr>
        <p:spPr>
          <a:xfrm>
            <a:off x="0" y="462770"/>
            <a:ext cx="539552" cy="895773"/>
          </a:xfrm>
          <a:prstGeom prst="rect">
            <a:avLst/>
          </a:prstGeom>
          <a:solidFill>
            <a:srgbClr val="92C63D"/>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baseline="0" dirty="0">
              <a:solidFill>
                <a:srgbClr val="92C63D"/>
              </a:solidFill>
              <a:latin typeface="Arial" panose="020B0604020202020204"/>
              <a:ea typeface="Arial" panose="020B0604020202020204"/>
              <a:cs typeface="Arial" panose="020B0604020202020204"/>
              <a:sym typeface="Arial" panose="020B0604020202020204"/>
            </a:endParaRPr>
          </a:p>
        </p:txBody>
      </p:sp>
      <p:sp>
        <p:nvSpPr>
          <p:cNvPr id="6" name="Shape 358"/>
          <p:cNvSpPr/>
          <p:nvPr/>
        </p:nvSpPr>
        <p:spPr>
          <a:xfrm>
            <a:off x="614858" y="462770"/>
            <a:ext cx="8529142" cy="895773"/>
          </a:xfrm>
          <a:prstGeom prst="rect">
            <a:avLst/>
          </a:prstGeom>
          <a:solidFill>
            <a:srgbClr val="7C3A92">
              <a:alpha val="64705"/>
            </a:srgbClr>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baseline="0" dirty="0">
              <a:solidFill>
                <a:srgbClr val="92C63D"/>
              </a:solidFill>
              <a:latin typeface="Arial" panose="020B0604020202020204"/>
              <a:ea typeface="Arial" panose="020B0604020202020204"/>
              <a:cs typeface="Arial" panose="020B0604020202020204"/>
              <a:sym typeface="Arial" panose="020B0604020202020204"/>
            </a:endParaRPr>
          </a:p>
        </p:txBody>
      </p:sp>
      <p:sp>
        <p:nvSpPr>
          <p:cNvPr id="9" name="Shape 359"/>
          <p:cNvSpPr txBox="1"/>
          <p:nvPr/>
        </p:nvSpPr>
        <p:spPr>
          <a:xfrm>
            <a:off x="614859" y="462770"/>
            <a:ext cx="8529141" cy="895773"/>
          </a:xfrm>
          <a:prstGeom prst="rect">
            <a:avLst/>
          </a:prstGeom>
          <a:noFill/>
          <a:ln>
            <a:noFill/>
          </a:ln>
        </p:spPr>
        <p:txBody>
          <a:bodyPr lIns="91425" tIns="45700" rIns="91425" bIns="45700" anchor="ctr" anchorCtr="0">
            <a:noAutofit/>
          </a:bodyPr>
          <a:lstStyle/>
          <a:p>
            <a:pPr>
              <a:buSzPct val="25000"/>
            </a:pPr>
            <a:endParaRPr lang="en-GB" sz="3600" b="1" dirty="0">
              <a:solidFill>
                <a:schemeClr val="lt1"/>
              </a:solidFill>
              <a:latin typeface="Helvetica Neue"/>
              <a:ea typeface="Helvetica Neue"/>
              <a:cs typeface="Helvetica Neue"/>
            </a:endParaRPr>
          </a:p>
          <a:p>
            <a:r>
              <a:rPr lang="en-US" sz="3600" b="1" dirty="0">
                <a:solidFill>
                  <a:schemeClr val="lt1"/>
                </a:solidFill>
                <a:latin typeface="Helvetica Neue"/>
                <a:ea typeface="Helvetica Neue"/>
                <a:cs typeface="Helvetica Neue"/>
              </a:rPr>
              <a:t>Giving a Bed Bath</a:t>
            </a:r>
            <a:endParaRPr lang="en-US" sz="3600" b="1" dirty="0">
              <a:solidFill>
                <a:schemeClr val="lt1"/>
              </a:solidFill>
              <a:latin typeface="Helvetica Neue"/>
              <a:ea typeface="Helvetica Neue"/>
              <a:cs typeface="Helvetica Neue"/>
            </a:endParaRPr>
          </a:p>
          <a:p>
            <a:pPr lvl="0">
              <a:buSzPct val="25000"/>
            </a:pPr>
            <a:endParaRPr lang="en-SG" sz="3600" b="1" dirty="0">
              <a:solidFill>
                <a:schemeClr val="lt1"/>
              </a:solidFill>
              <a:latin typeface="Helvetica Neue"/>
              <a:ea typeface="Helvetica Neue"/>
              <a:cs typeface="Helvetica Neue"/>
              <a:sym typeface="Helvetica Neue"/>
            </a:endParaRPr>
          </a:p>
        </p:txBody>
      </p:sp>
      <p:sp>
        <p:nvSpPr>
          <p:cNvPr id="11" name="Rectangle 10"/>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12" name="Straight Connector 11"/>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8820472" y="6597352"/>
            <a:ext cx="325730" cy="246221"/>
          </a:xfrm>
          <a:prstGeom prst="rect">
            <a:avLst/>
          </a:prstGeom>
          <a:noFill/>
        </p:spPr>
        <p:txBody>
          <a:bodyPr wrap="none" rtlCol="0">
            <a:spAutoFit/>
          </a:bodyPr>
          <a:lstStyle/>
          <a:p>
            <a:r>
              <a:rPr lang="en-IN" sz="1000" b="1" dirty="0">
                <a:latin typeface="Helvetica" panose="020B0604020202020204" pitchFamily="34" charset="0"/>
                <a:cs typeface="Helvetica" panose="020B0604020202020204" pitchFamily="34" charset="0"/>
              </a:rPr>
              <a:t>30</a:t>
            </a:r>
            <a:endParaRPr lang="en-IN" sz="1000" b="1" dirty="0">
              <a:latin typeface="Helvetica" panose="020B0604020202020204" pitchFamily="34" charset="0"/>
              <a:cs typeface="Helvetica" panose="020B0604020202020204" pitchFamily="34" charset="0"/>
            </a:endParaRPr>
          </a:p>
        </p:txBody>
      </p:sp>
      <p:pic>
        <p:nvPicPr>
          <p:cNvPr id="10" name="Picture 9"/>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397540"/>
            <a:ext cx="9144000" cy="51556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600"/>
    </mc:Choice>
    <mc:Fallback>
      <p:transition spd="slow" advTm="5600"/>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734928" y="6593303"/>
            <a:ext cx="381000" cy="257355"/>
          </a:xfrm>
        </p:spPr>
        <p:txBody>
          <a:bodyPr/>
          <a:lstStyle/>
          <a:p>
            <a:r>
              <a:rPr lang="en-IN" sz="1000" b="1" dirty="0">
                <a:latin typeface="Helvetica" panose="020B0604020202020204" pitchFamily="34" charset="0"/>
              </a:rPr>
              <a:t>31</a:t>
            </a:r>
            <a:endParaRPr lang="en-IN" sz="1000" b="1" dirty="0">
              <a:latin typeface="Helvetica" panose="020B0604020202020204" pitchFamily="34" charset="0"/>
            </a:endParaRPr>
          </a:p>
        </p:txBody>
      </p:sp>
      <p:sp>
        <p:nvSpPr>
          <p:cNvPr id="3" name="Title 1"/>
          <p:cNvSpPr txBox="1"/>
          <p:nvPr/>
        </p:nvSpPr>
        <p:spPr>
          <a:xfrm>
            <a:off x="457200" y="274638"/>
            <a:ext cx="8229600" cy="811166"/>
          </a:xfrm>
          <a:prstGeom prst="rect">
            <a:avLst/>
          </a:prstGeom>
        </p:spPr>
        <p:txBody>
          <a:bodyPr>
            <a:normAutofit/>
          </a:bodyPr>
          <a:lstStyle>
            <a:lvl1pPr algn="ctr" defTabSz="914400" rtl="0" eaLnBrk="1" latinLnBrk="0" hangingPunct="1">
              <a:spcBef>
                <a:spcPct val="0"/>
              </a:spcBef>
              <a:buNone/>
              <a:defRPr sz="4400" b="0" i="0" u="none" kern="1200">
                <a:solidFill>
                  <a:schemeClr val="tx1"/>
                </a:solidFill>
                <a:latin typeface="+mj-lt"/>
                <a:ea typeface="+mj-ea"/>
                <a:cs typeface="+mj-cs"/>
              </a:defRPr>
            </a:lvl1pPr>
          </a:lstStyle>
          <a:p>
            <a:r>
              <a:rPr lang="en-US" sz="3600" dirty="0">
                <a:latin typeface="Helvetica" panose="020B0604020202020204" pitchFamily="34" charset="0"/>
              </a:rPr>
              <a:t>Post-Module Activity</a:t>
            </a:r>
            <a:endParaRPr lang="en-US" sz="3600" dirty="0">
              <a:latin typeface="Helvetica" panose="020B0604020202020204" pitchFamily="34" charset="0"/>
            </a:endParaRPr>
          </a:p>
        </p:txBody>
      </p:sp>
      <p:sp>
        <p:nvSpPr>
          <p:cNvPr id="4" name="Content Placeholder 2"/>
          <p:cNvSpPr txBox="1"/>
          <p:nvPr/>
        </p:nvSpPr>
        <p:spPr>
          <a:xfrm>
            <a:off x="525379" y="2667000"/>
            <a:ext cx="8229600" cy="869950"/>
          </a:xfrm>
          <a:prstGeom prst="rect">
            <a:avLst/>
          </a:prstGeom>
        </p:spPr>
        <p:txBody>
          <a:bodyPr>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b="0" i="0" u="none"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ctr">
              <a:buFont typeface="Arial" panose="020B0604020202020204" pitchFamily="34" charset="0"/>
              <a:buNone/>
            </a:pPr>
            <a:r>
              <a:rPr lang="en-US" sz="3600" dirty="0">
                <a:latin typeface="Helvetica" panose="020B0604020202020204" pitchFamily="34" charset="0"/>
              </a:rPr>
              <a:t>Practical Training</a:t>
            </a:r>
            <a:endParaRPr lang="en-US" sz="3600" dirty="0">
              <a:latin typeface="Helvetica" panose="020B0604020202020204" pitchFamily="34" charset="0"/>
            </a:endParaRPr>
          </a:p>
          <a:p>
            <a:endParaRPr lang="en-US" sz="3600" dirty="0">
              <a:latin typeface="Helvetica" panose="020B0604020202020204" pitchFamily="34" charset="0"/>
            </a:endParaRPr>
          </a:p>
          <a:p>
            <a:endParaRPr lang="en-US" sz="3600" dirty="0">
              <a:latin typeface="Helvetica" panose="020B0604020202020204" pitchFamily="34" charset="0"/>
            </a:endParaRPr>
          </a:p>
          <a:p>
            <a:endParaRPr lang="en-US" sz="3600" dirty="0">
              <a:latin typeface="Helvetica" panose="020B0604020202020204" pitchFamily="34" charset="0"/>
            </a:endParaRPr>
          </a:p>
        </p:txBody>
      </p:sp>
      <p:sp>
        <p:nvSpPr>
          <p:cNvPr id="7" name="Rectangle 6"/>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8" name="Straight Connector 7"/>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35378"/>
            <a:ext cx="8229600" cy="685800"/>
          </a:xfrm>
        </p:spPr>
        <p:txBody>
          <a:bodyPr>
            <a:normAutofit/>
          </a:bodyPr>
          <a:lstStyle/>
          <a:p>
            <a:r>
              <a:rPr lang="en-US" sz="3600" dirty="0">
                <a:latin typeface="Helvetica" panose="020B0604020202020204" pitchFamily="34" charset="0"/>
              </a:rPr>
              <a:t>Summary</a:t>
            </a:r>
            <a:endParaRPr lang="en-US" sz="3600" dirty="0">
              <a:latin typeface="Helvetica" panose="020B0604020202020204" pitchFamily="34" charset="0"/>
            </a:endParaRPr>
          </a:p>
        </p:txBody>
      </p:sp>
      <p:sp>
        <p:nvSpPr>
          <p:cNvPr id="5" name="TextBox 4"/>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32</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
        <p:nvSpPr>
          <p:cNvPr id="3" name="Rectangle 2"/>
          <p:cNvSpPr/>
          <p:nvPr/>
        </p:nvSpPr>
        <p:spPr>
          <a:xfrm>
            <a:off x="381000" y="838200"/>
            <a:ext cx="8610600" cy="5324535"/>
          </a:xfrm>
          <a:prstGeom prst="rect">
            <a:avLst/>
          </a:prstGeom>
        </p:spPr>
        <p:txBody>
          <a:bodyPr wrap="square">
            <a:spAutoFit/>
          </a:bodyPr>
          <a:lstStyle/>
          <a:p>
            <a:pPr lvl="0"/>
            <a:r>
              <a:rPr lang="en-US" sz="2000" dirty="0">
                <a:latin typeface="Helvetica" panose="020B0604020202020204" pitchFamily="34" charset="0"/>
              </a:rPr>
              <a:t>While giving a bed bath:</a:t>
            </a:r>
            <a:endParaRPr lang="en-US" sz="2000" dirty="0">
              <a:latin typeface="Helvetica" panose="020B0604020202020204" pitchFamily="34" charset="0"/>
            </a:endParaRPr>
          </a:p>
          <a:p>
            <a:pPr lvl="0"/>
            <a:endParaRPr lang="en-US" sz="2000" dirty="0">
              <a:latin typeface="Helvetica" panose="020B0604020202020204" pitchFamily="34" charset="0"/>
            </a:endParaRPr>
          </a:p>
          <a:p>
            <a:pPr marL="800100" lvl="1" indent="-342900">
              <a:lnSpc>
                <a:spcPct val="150000"/>
              </a:lnSpc>
              <a:buFont typeface="Wingdings" panose="05000000000000000000" pitchFamily="2" charset="2"/>
              <a:buChar char="§"/>
            </a:pPr>
            <a:r>
              <a:rPr lang="en-US" sz="2000" dirty="0">
                <a:latin typeface="Helvetica" panose="020B0604020202020204" pitchFamily="34" charset="0"/>
              </a:rPr>
              <a:t>Be patient and caring</a:t>
            </a:r>
            <a:endParaRPr lang="en-US" sz="2000" dirty="0">
              <a:latin typeface="Helvetica" panose="020B0604020202020204" pitchFamily="34" charset="0"/>
            </a:endParaRPr>
          </a:p>
          <a:p>
            <a:pPr marL="800100" lvl="1" indent="-342900">
              <a:lnSpc>
                <a:spcPct val="150000"/>
              </a:lnSpc>
              <a:buFont typeface="Wingdings" panose="05000000000000000000" pitchFamily="2" charset="2"/>
              <a:buChar char="§"/>
            </a:pPr>
            <a:r>
              <a:rPr lang="en-US" sz="2000" dirty="0">
                <a:latin typeface="Helvetica" panose="020B0604020202020204" pitchFamily="34" charset="0"/>
              </a:rPr>
              <a:t>Maintain the person’s dignity and privacy</a:t>
            </a:r>
            <a:endParaRPr lang="en-US" sz="2000" dirty="0">
              <a:latin typeface="Helvetica" panose="020B0604020202020204" pitchFamily="34" charset="0"/>
            </a:endParaRPr>
          </a:p>
          <a:p>
            <a:pPr marL="800100" lvl="1" indent="-342900">
              <a:lnSpc>
                <a:spcPct val="150000"/>
              </a:lnSpc>
              <a:buFont typeface="Wingdings" panose="05000000000000000000" pitchFamily="2" charset="2"/>
              <a:buChar char="§"/>
            </a:pPr>
            <a:r>
              <a:rPr lang="en-US" sz="2000" dirty="0">
                <a:latin typeface="Helvetica" panose="020B0604020202020204" pitchFamily="34" charset="0"/>
              </a:rPr>
              <a:t>Keep the person warm</a:t>
            </a:r>
            <a:endParaRPr lang="en-US" sz="2000" dirty="0">
              <a:latin typeface="Helvetica" panose="020B0604020202020204" pitchFamily="34" charset="0"/>
            </a:endParaRPr>
          </a:p>
          <a:p>
            <a:pPr marL="800100" lvl="1" indent="-342900">
              <a:lnSpc>
                <a:spcPct val="150000"/>
              </a:lnSpc>
              <a:buFont typeface="Wingdings" panose="05000000000000000000" pitchFamily="2" charset="2"/>
              <a:buChar char="§"/>
            </a:pPr>
            <a:r>
              <a:rPr lang="en-US" sz="2000" dirty="0">
                <a:latin typeface="Helvetica" panose="020B0604020202020204" pitchFamily="34" charset="0"/>
              </a:rPr>
              <a:t>Use water of moderate temperature</a:t>
            </a:r>
            <a:endParaRPr lang="en-US" sz="2000" dirty="0">
              <a:latin typeface="Helvetica" panose="020B0604020202020204" pitchFamily="34" charset="0"/>
            </a:endParaRPr>
          </a:p>
          <a:p>
            <a:pPr marL="800100" lvl="1" indent="-342900">
              <a:lnSpc>
                <a:spcPct val="150000"/>
              </a:lnSpc>
              <a:buFont typeface="Wingdings" panose="05000000000000000000" pitchFamily="2" charset="2"/>
              <a:buChar char="§"/>
            </a:pPr>
            <a:r>
              <a:rPr lang="en-US" sz="2000" dirty="0">
                <a:latin typeface="Helvetica" panose="020B0604020202020204" pitchFamily="34" charset="0"/>
              </a:rPr>
              <a:t>Wash the face area first</a:t>
            </a:r>
            <a:endParaRPr lang="en-US" sz="2000" dirty="0">
              <a:latin typeface="Helvetica" panose="020B0604020202020204" pitchFamily="34" charset="0"/>
            </a:endParaRPr>
          </a:p>
          <a:p>
            <a:pPr marL="800100" lvl="1" indent="-342900">
              <a:lnSpc>
                <a:spcPct val="150000"/>
              </a:lnSpc>
              <a:buFont typeface="Wingdings" panose="05000000000000000000" pitchFamily="2" charset="2"/>
              <a:buChar char="§"/>
            </a:pPr>
            <a:r>
              <a:rPr lang="en-US" sz="2000" dirty="0">
                <a:latin typeface="Helvetica" panose="020B0604020202020204" pitchFamily="34" charset="0"/>
              </a:rPr>
              <a:t>Dry and cover each washed area before washing the next area</a:t>
            </a:r>
            <a:endParaRPr lang="en-US" sz="2000" dirty="0">
              <a:latin typeface="Helvetica" panose="020B0604020202020204" pitchFamily="34" charset="0"/>
            </a:endParaRPr>
          </a:p>
          <a:p>
            <a:pPr marL="800100" lvl="1" indent="-342900">
              <a:lnSpc>
                <a:spcPct val="150000"/>
              </a:lnSpc>
              <a:buFont typeface="Wingdings" panose="05000000000000000000" pitchFamily="2" charset="2"/>
              <a:buChar char="§"/>
            </a:pPr>
            <a:r>
              <a:rPr lang="en-US" sz="2000" dirty="0">
                <a:latin typeface="Helvetica" panose="020B0604020202020204" pitchFamily="34" charset="0"/>
              </a:rPr>
              <a:t>Rinse the washcloth after washing each area</a:t>
            </a:r>
            <a:endParaRPr lang="en-US" sz="2000" dirty="0">
              <a:latin typeface="Helvetica" panose="020B0604020202020204" pitchFamily="34" charset="0"/>
            </a:endParaRPr>
          </a:p>
          <a:p>
            <a:pPr marL="800100" lvl="1" indent="-342900">
              <a:lnSpc>
                <a:spcPct val="150000"/>
              </a:lnSpc>
              <a:buFont typeface="Wingdings" panose="05000000000000000000" pitchFamily="2" charset="2"/>
              <a:buChar char="§"/>
            </a:pPr>
            <a:r>
              <a:rPr lang="en-US" sz="2000" dirty="0">
                <a:latin typeface="Helvetica" panose="020B0604020202020204" pitchFamily="34" charset="0"/>
              </a:rPr>
              <a:t>Wash all skin fold areas thoroughly</a:t>
            </a:r>
            <a:endParaRPr lang="en-US" sz="2000" dirty="0">
              <a:latin typeface="Helvetica" panose="020B0604020202020204" pitchFamily="34" charset="0"/>
            </a:endParaRPr>
          </a:p>
          <a:p>
            <a:pPr marL="800100" lvl="1" indent="-342900">
              <a:lnSpc>
                <a:spcPct val="150000"/>
              </a:lnSpc>
              <a:buFont typeface="Wingdings" panose="05000000000000000000" pitchFamily="2" charset="2"/>
              <a:buChar char="§"/>
            </a:pPr>
            <a:r>
              <a:rPr lang="en-US" sz="2000" dirty="0">
                <a:latin typeface="Helvetica" panose="020B0604020202020204" pitchFamily="34" charset="0"/>
              </a:rPr>
              <a:t>Wash the groin area at the last</a:t>
            </a:r>
            <a:endParaRPr lang="en-US" sz="2000" dirty="0">
              <a:latin typeface="Helvetica" panose="020B0604020202020204" pitchFamily="34" charset="0"/>
            </a:endParaRPr>
          </a:p>
          <a:p>
            <a:pPr marL="800100" lvl="1" indent="-342900">
              <a:lnSpc>
                <a:spcPct val="150000"/>
              </a:lnSpc>
              <a:buFont typeface="Wingdings" panose="05000000000000000000" pitchFamily="2" charset="2"/>
              <a:buChar char="§"/>
            </a:pPr>
            <a:r>
              <a:rPr lang="en-US" sz="2000" dirty="0">
                <a:latin typeface="Helvetica" panose="020B0604020202020204" pitchFamily="34" charset="0"/>
              </a:rPr>
              <a:t>Apply body lotion to moisturize the person’s skin</a:t>
            </a:r>
            <a:endParaRPr lang="en-US" sz="2000" dirty="0">
              <a:latin typeface="Helvetica" panose="020B0604020202020204" pitchFamily="34" charset="0"/>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35378"/>
            <a:ext cx="8229600" cy="685800"/>
          </a:xfrm>
        </p:spPr>
        <p:txBody>
          <a:bodyPr>
            <a:normAutofit/>
          </a:bodyPr>
          <a:lstStyle/>
          <a:p>
            <a:r>
              <a:rPr lang="en-US" sz="3600" dirty="0">
                <a:latin typeface="Helvetica" panose="020B0604020202020204" pitchFamily="34" charset="0"/>
              </a:rPr>
              <a:t>Summary</a:t>
            </a:r>
            <a:endParaRPr lang="en-US" sz="3600" dirty="0">
              <a:latin typeface="Helvetica" panose="020B0604020202020204" pitchFamily="34" charset="0"/>
            </a:endParaRPr>
          </a:p>
        </p:txBody>
      </p:sp>
      <p:sp>
        <p:nvSpPr>
          <p:cNvPr id="5" name="TextBox 4"/>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33</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
        <p:nvSpPr>
          <p:cNvPr id="3" name="Rectangle 2"/>
          <p:cNvSpPr/>
          <p:nvPr/>
        </p:nvSpPr>
        <p:spPr>
          <a:xfrm>
            <a:off x="381000" y="838200"/>
            <a:ext cx="8610600" cy="5786199"/>
          </a:xfrm>
          <a:prstGeom prst="rect">
            <a:avLst/>
          </a:prstGeom>
        </p:spPr>
        <p:txBody>
          <a:bodyPr wrap="square">
            <a:spAutoFit/>
          </a:bodyPr>
          <a:lstStyle/>
          <a:p>
            <a:pPr lvl="0"/>
            <a:r>
              <a:rPr lang="en-US" sz="2000" dirty="0">
                <a:latin typeface="Helvetica" panose="020B0604020202020204" pitchFamily="34" charset="0"/>
              </a:rPr>
              <a:t>To wash a person’s hair:</a:t>
            </a:r>
            <a:endParaRPr lang="en-US" sz="2000" dirty="0">
              <a:latin typeface="Helvetica" panose="020B0604020202020204" pitchFamily="34" charset="0"/>
            </a:endParaRPr>
          </a:p>
          <a:p>
            <a:pPr marL="800100" lvl="1" indent="-342900">
              <a:lnSpc>
                <a:spcPct val="200000"/>
              </a:lnSpc>
              <a:buFont typeface="Wingdings" panose="05000000000000000000" pitchFamily="2" charset="2"/>
              <a:buChar char="§"/>
            </a:pPr>
            <a:r>
              <a:rPr lang="en-US" sz="2000" dirty="0">
                <a:latin typeface="Helvetica" panose="020B0604020202020204" pitchFamily="34" charset="0"/>
              </a:rPr>
              <a:t>Make the person lie on the edge of the bed</a:t>
            </a:r>
            <a:endParaRPr lang="en-US" sz="2000" dirty="0">
              <a:latin typeface="Helvetica" panose="020B0604020202020204" pitchFamily="34" charset="0"/>
            </a:endParaRPr>
          </a:p>
          <a:p>
            <a:pPr marL="800100" lvl="1" indent="-342900">
              <a:lnSpc>
                <a:spcPct val="200000"/>
              </a:lnSpc>
              <a:buFont typeface="Wingdings" panose="05000000000000000000" pitchFamily="2" charset="2"/>
              <a:buChar char="§"/>
            </a:pPr>
            <a:r>
              <a:rPr lang="en-US" sz="2000" dirty="0">
                <a:latin typeface="Helvetica" panose="020B0604020202020204" pitchFamily="34" charset="0"/>
              </a:rPr>
              <a:t>Tilt the person’s head backwards</a:t>
            </a:r>
            <a:endParaRPr lang="en-US" sz="2000" dirty="0">
              <a:latin typeface="Helvetica" panose="020B0604020202020204" pitchFamily="34" charset="0"/>
            </a:endParaRPr>
          </a:p>
          <a:p>
            <a:pPr marL="800100" lvl="1" indent="-342900">
              <a:lnSpc>
                <a:spcPct val="200000"/>
              </a:lnSpc>
              <a:buFont typeface="Wingdings" panose="05000000000000000000" pitchFamily="2" charset="2"/>
              <a:buChar char="§"/>
            </a:pPr>
            <a:r>
              <a:rPr lang="en-US" sz="2000" dirty="0">
                <a:latin typeface="Helvetica" panose="020B0604020202020204" pitchFamily="34" charset="0"/>
              </a:rPr>
              <a:t>Use a folded towel to support the person’s neck</a:t>
            </a:r>
            <a:endParaRPr lang="en-US" sz="2000" dirty="0">
              <a:latin typeface="Helvetica" panose="020B0604020202020204" pitchFamily="34" charset="0"/>
            </a:endParaRPr>
          </a:p>
          <a:p>
            <a:pPr marL="800100" lvl="1" indent="-342900">
              <a:lnSpc>
                <a:spcPct val="200000"/>
              </a:lnSpc>
              <a:buFont typeface="Wingdings" panose="05000000000000000000" pitchFamily="2" charset="2"/>
              <a:buChar char="§"/>
            </a:pPr>
            <a:r>
              <a:rPr lang="en-US" sz="2000" dirty="0">
                <a:latin typeface="Helvetica" panose="020B0604020202020204" pitchFamily="34" charset="0"/>
              </a:rPr>
              <a:t>Place an empty bucket under the person’s head</a:t>
            </a:r>
            <a:endParaRPr lang="en-US" sz="2000" dirty="0">
              <a:latin typeface="Helvetica" panose="020B0604020202020204" pitchFamily="34" charset="0"/>
            </a:endParaRPr>
          </a:p>
          <a:p>
            <a:pPr marL="800100" lvl="1" indent="-342900">
              <a:lnSpc>
                <a:spcPct val="200000"/>
              </a:lnSpc>
              <a:buFont typeface="Wingdings" panose="05000000000000000000" pitchFamily="2" charset="2"/>
              <a:buChar char="§"/>
            </a:pPr>
            <a:r>
              <a:rPr lang="en-US" sz="2000" dirty="0">
                <a:latin typeface="Helvetica" panose="020B0604020202020204" pitchFamily="34" charset="0"/>
              </a:rPr>
              <a:t>Wet the person’s hair</a:t>
            </a:r>
            <a:endParaRPr lang="en-US" sz="2000" dirty="0">
              <a:latin typeface="Helvetica" panose="020B0604020202020204" pitchFamily="34" charset="0"/>
            </a:endParaRPr>
          </a:p>
          <a:p>
            <a:pPr marL="800100" lvl="1" indent="-342900">
              <a:lnSpc>
                <a:spcPct val="200000"/>
              </a:lnSpc>
              <a:buFont typeface="Wingdings" panose="05000000000000000000" pitchFamily="2" charset="2"/>
              <a:buChar char="§"/>
            </a:pPr>
            <a:r>
              <a:rPr lang="en-US" sz="2000" dirty="0">
                <a:latin typeface="Helvetica" panose="020B0604020202020204" pitchFamily="34" charset="0"/>
              </a:rPr>
              <a:t>Apply shampoo</a:t>
            </a:r>
            <a:endParaRPr lang="en-US" sz="2000" dirty="0">
              <a:latin typeface="Helvetica" panose="020B0604020202020204" pitchFamily="34" charset="0"/>
            </a:endParaRPr>
          </a:p>
          <a:p>
            <a:pPr marL="800100" lvl="1" indent="-342900">
              <a:lnSpc>
                <a:spcPct val="200000"/>
              </a:lnSpc>
              <a:buFont typeface="Wingdings" panose="05000000000000000000" pitchFamily="2" charset="2"/>
              <a:buChar char="§"/>
            </a:pPr>
            <a:r>
              <a:rPr lang="en-US" sz="2000" dirty="0">
                <a:latin typeface="Helvetica" panose="020B0604020202020204" pitchFamily="34" charset="0"/>
              </a:rPr>
              <a:t>Rinse the person’s hair and scalp thoroughly</a:t>
            </a:r>
            <a:endParaRPr lang="en-US" sz="2000" dirty="0">
              <a:latin typeface="Helvetica" panose="020B0604020202020204" pitchFamily="34" charset="0"/>
            </a:endParaRPr>
          </a:p>
          <a:p>
            <a:pPr marL="800100" lvl="1" indent="-342900">
              <a:lnSpc>
                <a:spcPct val="200000"/>
              </a:lnSpc>
              <a:buFont typeface="Wingdings" panose="05000000000000000000" pitchFamily="2" charset="2"/>
              <a:buChar char="§"/>
            </a:pPr>
            <a:r>
              <a:rPr lang="en-US" sz="2000" dirty="0">
                <a:latin typeface="Helvetica" panose="020B0604020202020204" pitchFamily="34" charset="0"/>
              </a:rPr>
              <a:t>Wrap the person’s hair in a towel and dry gently</a:t>
            </a:r>
            <a:endParaRPr lang="en-US" sz="2000" dirty="0">
              <a:latin typeface="Helvetica" panose="020B0604020202020204" pitchFamily="34" charset="0"/>
            </a:endParaRPr>
          </a:p>
          <a:p>
            <a:pPr marL="800100" lvl="1" indent="-342900">
              <a:lnSpc>
                <a:spcPct val="150000"/>
              </a:lnSpc>
              <a:buFont typeface="Wingdings" panose="05000000000000000000" pitchFamily="2" charset="2"/>
              <a:buChar char="§"/>
            </a:pPr>
            <a:endParaRPr lang="en-US" sz="2000" dirty="0">
              <a:latin typeface="Helvetica" panose="020B0604020202020204" pitchFamily="34" charset="0"/>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590800"/>
            <a:ext cx="8229600" cy="1143000"/>
          </a:xfrm>
        </p:spPr>
        <p:txBody>
          <a:bodyPr>
            <a:normAutofit/>
          </a:bodyPr>
          <a:lstStyle/>
          <a:p>
            <a:r>
              <a:rPr lang="en-US" sz="3000" dirty="0">
                <a:latin typeface="Helvetica" panose="020B0604020202020204" pitchFamily="34" charset="0"/>
              </a:rPr>
              <a:t>Any Questions?</a:t>
            </a:r>
            <a:endParaRPr lang="en-US" sz="3000" dirty="0">
              <a:latin typeface="Helvetica" panose="020B0604020202020204" pitchFamily="34" charset="0"/>
            </a:endParaRPr>
          </a:p>
        </p:txBody>
      </p:sp>
      <p:sp>
        <p:nvSpPr>
          <p:cNvPr id="4" name="TextBox 3"/>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34</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endParaRPr lang="en-US" sz="2000" dirty="0"/>
          </a:p>
          <a:p>
            <a:endParaRPr lang="en-US" sz="2000" dirty="0"/>
          </a:p>
          <a:p>
            <a:endParaRPr lang="en-US" sz="2000" dirty="0"/>
          </a:p>
          <a:p>
            <a:pPr marL="0" indent="0">
              <a:buNone/>
            </a:pPr>
            <a:endParaRPr lang="en-US" sz="2000" dirty="0"/>
          </a:p>
        </p:txBody>
      </p:sp>
      <p:sp>
        <p:nvSpPr>
          <p:cNvPr id="14" name="Rectangle 13"/>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15" name="Straight Connector 14"/>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pic>
        <p:nvPicPr>
          <p:cNvPr id="10" name="Picture 9"/>
          <p:cNvPicPr preferRelativeResize="0"/>
          <p:nvPr/>
        </p:nvPicPr>
        <p:blipFill>
          <a:blip r:embed="rId1" cstate="print">
            <a:extLst>
              <a:ext uri="{28A0092B-C50C-407E-A947-70E740481C1C}">
                <a14:useLocalDpi xmlns:a14="http://schemas.microsoft.com/office/drawing/2010/main" val="0"/>
              </a:ext>
            </a:extLst>
          </a:blip>
          <a:stretch>
            <a:fillRect/>
          </a:stretch>
        </p:blipFill>
        <p:spPr>
          <a:xfrm>
            <a:off x="792000" y="2797200"/>
            <a:ext cx="7560000" cy="1440000"/>
          </a:xfrm>
          <a:prstGeom prst="rect">
            <a:avLst/>
          </a:prstGeom>
        </p:spPr>
      </p:pic>
      <p:sp>
        <p:nvSpPr>
          <p:cNvPr id="12" name="Rectangle 11"/>
          <p:cNvSpPr/>
          <p:nvPr/>
        </p:nvSpPr>
        <p:spPr>
          <a:xfrm>
            <a:off x="844625" y="3276834"/>
            <a:ext cx="7467600" cy="553998"/>
          </a:xfrm>
          <a:prstGeom prst="rect">
            <a:avLst/>
          </a:prstGeom>
        </p:spPr>
        <p:txBody>
          <a:bodyPr wrap="square">
            <a:spAutoFit/>
          </a:bodyPr>
          <a:lstStyle/>
          <a:p>
            <a:pPr algn="ctr"/>
            <a:r>
              <a:rPr lang="en-US" sz="3000" b="1" dirty="0">
                <a:latin typeface="Helvetica" panose="020B0604020202020204" pitchFamily="34" charset="0"/>
                <a:cs typeface="Arial" panose="020B0604020202020204" pitchFamily="34" charset="0"/>
              </a:rPr>
              <a:t>Dressing the Elder</a:t>
            </a:r>
            <a:endParaRPr lang="en-US" sz="3000" b="1" dirty="0">
              <a:latin typeface="Helvetica" panose="020B0604020202020204" pitchFamily="34" charset="0"/>
              <a:cs typeface="Arial" panose="020B0604020202020204" pitchFamily="34" charset="0"/>
            </a:endParaRPr>
          </a:p>
        </p:txBody>
      </p:sp>
      <p:sp>
        <p:nvSpPr>
          <p:cNvPr id="9" name="TextBox 8"/>
          <p:cNvSpPr txBox="1"/>
          <p:nvPr/>
        </p:nvSpPr>
        <p:spPr>
          <a:xfrm>
            <a:off x="8820472" y="6597352"/>
            <a:ext cx="325730" cy="246221"/>
          </a:xfrm>
          <a:prstGeom prst="rect">
            <a:avLst/>
          </a:prstGeom>
          <a:noFill/>
        </p:spPr>
        <p:txBody>
          <a:bodyPr wrap="none" rtlCol="0">
            <a:spAutoFit/>
          </a:bodyPr>
          <a:lstStyle/>
          <a:p>
            <a:r>
              <a:rPr lang="en-IN" sz="1000" b="1" dirty="0">
                <a:latin typeface="Helvetica" panose="020B0604020202020204" pitchFamily="34" charset="0"/>
                <a:cs typeface="Helvetica" panose="020B0604020202020204" pitchFamily="34" charset="0"/>
              </a:rPr>
              <a:t>35</a:t>
            </a:r>
            <a:endParaRPr lang="en-IN" sz="1000" b="1" dirty="0">
              <a:latin typeface="Helvetica" panose="020B0604020202020204" pitchFamily="34" charset="0"/>
              <a:cs typeface="Helvetica" panose="020B0604020202020204" pitchFamily="34" charset="0"/>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357"/>
          <p:cNvSpPr/>
          <p:nvPr/>
        </p:nvSpPr>
        <p:spPr>
          <a:xfrm>
            <a:off x="0" y="462770"/>
            <a:ext cx="539552" cy="895773"/>
          </a:xfrm>
          <a:prstGeom prst="rect">
            <a:avLst/>
          </a:prstGeom>
          <a:solidFill>
            <a:srgbClr val="92C63D"/>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baseline="0" dirty="0">
              <a:solidFill>
                <a:srgbClr val="92C63D"/>
              </a:solidFill>
              <a:latin typeface="Arial" panose="020B0604020202020204"/>
              <a:ea typeface="Arial" panose="020B0604020202020204"/>
              <a:cs typeface="Arial" panose="020B0604020202020204"/>
              <a:sym typeface="Arial" panose="020B0604020202020204"/>
            </a:endParaRPr>
          </a:p>
        </p:txBody>
      </p:sp>
      <p:sp>
        <p:nvSpPr>
          <p:cNvPr id="6" name="Shape 358"/>
          <p:cNvSpPr/>
          <p:nvPr/>
        </p:nvSpPr>
        <p:spPr>
          <a:xfrm>
            <a:off x="614858" y="462770"/>
            <a:ext cx="8529142" cy="895773"/>
          </a:xfrm>
          <a:prstGeom prst="rect">
            <a:avLst/>
          </a:prstGeom>
          <a:solidFill>
            <a:srgbClr val="7C3A92">
              <a:alpha val="64705"/>
            </a:srgbClr>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baseline="0" dirty="0">
              <a:solidFill>
                <a:srgbClr val="92C63D"/>
              </a:solidFill>
              <a:latin typeface="Arial" panose="020B0604020202020204"/>
              <a:ea typeface="Arial" panose="020B0604020202020204"/>
              <a:cs typeface="Arial" panose="020B0604020202020204"/>
              <a:sym typeface="Arial" panose="020B0604020202020204"/>
            </a:endParaRPr>
          </a:p>
        </p:txBody>
      </p:sp>
      <p:sp>
        <p:nvSpPr>
          <p:cNvPr id="9" name="Shape 359"/>
          <p:cNvSpPr txBox="1"/>
          <p:nvPr/>
        </p:nvSpPr>
        <p:spPr>
          <a:xfrm>
            <a:off x="614859" y="462770"/>
            <a:ext cx="8529141" cy="895773"/>
          </a:xfrm>
          <a:prstGeom prst="rect">
            <a:avLst/>
          </a:prstGeom>
          <a:noFill/>
          <a:ln>
            <a:noFill/>
          </a:ln>
        </p:spPr>
        <p:txBody>
          <a:bodyPr lIns="91425" tIns="45700" rIns="91425" bIns="45700" anchor="ctr" anchorCtr="0">
            <a:noAutofit/>
          </a:bodyPr>
          <a:lstStyle/>
          <a:p>
            <a:r>
              <a:rPr lang="en-US" sz="3600" b="1" dirty="0">
                <a:solidFill>
                  <a:schemeClr val="lt1"/>
                </a:solidFill>
                <a:latin typeface="Helvetica Neue"/>
                <a:ea typeface="Helvetica Neue"/>
                <a:cs typeface="Helvetica Neue"/>
              </a:rPr>
              <a:t>Dressing the Elder</a:t>
            </a:r>
            <a:endParaRPr lang="en-US" sz="3600" b="1" dirty="0">
              <a:solidFill>
                <a:schemeClr val="lt1"/>
              </a:solidFill>
              <a:latin typeface="Helvetica Neue"/>
              <a:ea typeface="Helvetica Neue"/>
              <a:cs typeface="Helvetica Neue"/>
            </a:endParaRPr>
          </a:p>
        </p:txBody>
      </p:sp>
      <p:sp>
        <p:nvSpPr>
          <p:cNvPr id="10" name="TextBox 9"/>
          <p:cNvSpPr txBox="1"/>
          <p:nvPr/>
        </p:nvSpPr>
        <p:spPr>
          <a:xfrm>
            <a:off x="8820472" y="6597352"/>
            <a:ext cx="325730" cy="246221"/>
          </a:xfrm>
          <a:prstGeom prst="rect">
            <a:avLst/>
          </a:prstGeom>
          <a:noFill/>
        </p:spPr>
        <p:txBody>
          <a:bodyPr wrap="none" rtlCol="0">
            <a:spAutoFit/>
          </a:bodyPr>
          <a:lstStyle/>
          <a:p>
            <a:r>
              <a:rPr lang="en-IN" sz="1000" b="1" dirty="0">
                <a:latin typeface="Helvetica" panose="020B0604020202020204" pitchFamily="34" charset="0"/>
                <a:cs typeface="Helvetica" panose="020B0604020202020204" pitchFamily="34" charset="0"/>
              </a:rPr>
              <a:t>36</a:t>
            </a:r>
            <a:endParaRPr lang="en-IN" sz="1000" b="1" dirty="0">
              <a:latin typeface="Helvetica" panose="020B0604020202020204" pitchFamily="34" charset="0"/>
              <a:cs typeface="Helvetica" panose="020B0604020202020204" pitchFamily="34" charset="0"/>
            </a:endParaRPr>
          </a:p>
        </p:txBody>
      </p:sp>
      <p:sp>
        <p:nvSpPr>
          <p:cNvPr id="11" name="Rectangle 10"/>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12" name="Straight Connector 11"/>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pic>
        <p:nvPicPr>
          <p:cNvPr id="13" name="Picture 1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397540"/>
            <a:ext cx="9144000" cy="51556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600"/>
    </mc:Choice>
    <mc:Fallback>
      <p:transition spd="slow" advTm="5600"/>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763000" y="6584950"/>
            <a:ext cx="381000" cy="273050"/>
          </a:xfrm>
        </p:spPr>
        <p:txBody>
          <a:bodyPr/>
          <a:lstStyle/>
          <a:p>
            <a:r>
              <a:rPr lang="en-IN" b="1" dirty="0"/>
              <a:t>37</a:t>
            </a:r>
            <a:endParaRPr lang="en-IN" sz="1000" b="1" dirty="0">
              <a:solidFill>
                <a:schemeClr val="tx1"/>
              </a:solidFill>
            </a:endParaRPr>
          </a:p>
        </p:txBody>
      </p:sp>
      <p:sp>
        <p:nvSpPr>
          <p:cNvPr id="3" name="Rectangle 2"/>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4" name="Straight Connector 3"/>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6" name="Title 1"/>
          <p:cNvSpPr txBox="1"/>
          <p:nvPr/>
        </p:nvSpPr>
        <p:spPr>
          <a:xfrm>
            <a:off x="458987" y="102961"/>
            <a:ext cx="8229600" cy="715962"/>
          </a:xfrm>
          <a:prstGeom prst="rect">
            <a:avLst/>
          </a:prstGeom>
        </p:spPr>
        <p:txBody>
          <a:bodyPr>
            <a:normAutofit/>
          </a:bodyPr>
          <a:lstStyle>
            <a:lvl1pPr algn="ctr" defTabSz="914400" rtl="0" eaLnBrk="1" latinLnBrk="0" hangingPunct="1">
              <a:spcBef>
                <a:spcPct val="0"/>
              </a:spcBef>
              <a:buNone/>
              <a:defRPr sz="4400" b="0" i="0" u="none" kern="1200">
                <a:solidFill>
                  <a:schemeClr val="tx1"/>
                </a:solidFill>
                <a:latin typeface="+mj-lt"/>
                <a:ea typeface="+mj-ea"/>
                <a:cs typeface="+mj-cs"/>
              </a:defRPr>
            </a:lvl1pPr>
          </a:lstStyle>
          <a:p>
            <a:r>
              <a:rPr lang="en-US" sz="3600" dirty="0">
                <a:latin typeface="Helvetica" panose="020B0604020202020204" pitchFamily="34" charset="0"/>
              </a:rPr>
              <a:t>Post-Module Activity</a:t>
            </a:r>
            <a:endParaRPr lang="en-US" sz="3600" dirty="0">
              <a:latin typeface="Helvetica" panose="020B0604020202020204" pitchFamily="34" charset="0"/>
            </a:endParaRPr>
          </a:p>
        </p:txBody>
      </p:sp>
      <p:sp>
        <p:nvSpPr>
          <p:cNvPr id="13" name="Title 1"/>
          <p:cNvSpPr txBox="1"/>
          <p:nvPr/>
        </p:nvSpPr>
        <p:spPr>
          <a:xfrm>
            <a:off x="422892" y="2895600"/>
            <a:ext cx="8229600" cy="715962"/>
          </a:xfrm>
          <a:prstGeom prst="rect">
            <a:avLst/>
          </a:prstGeom>
        </p:spPr>
        <p:txBody>
          <a:bodyPr>
            <a:normAutofit/>
          </a:bodyPr>
          <a:lstStyle>
            <a:lvl1pPr algn="ctr" defTabSz="914400" rtl="0" eaLnBrk="1" latinLnBrk="0" hangingPunct="1">
              <a:spcBef>
                <a:spcPct val="0"/>
              </a:spcBef>
              <a:buNone/>
              <a:defRPr sz="4400" b="0" i="0" u="none" kern="1200">
                <a:solidFill>
                  <a:schemeClr val="tx1"/>
                </a:solidFill>
                <a:latin typeface="+mj-lt"/>
                <a:ea typeface="+mj-ea"/>
                <a:cs typeface="+mj-cs"/>
              </a:defRPr>
            </a:lvl1pPr>
          </a:lstStyle>
          <a:p>
            <a:r>
              <a:rPr lang="en-US" sz="2000" dirty="0">
                <a:latin typeface="Helvetica" panose="020B0604020202020204" pitchFamily="34" charset="0"/>
              </a:rPr>
              <a:t>Let’s Practice!</a:t>
            </a:r>
            <a:endParaRPr lang="en-US" sz="2000" dirty="0">
              <a:latin typeface="Helvetica" panose="020B0604020202020204" pitchFamily="34" charset="0"/>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35378"/>
            <a:ext cx="8229600" cy="685800"/>
          </a:xfrm>
        </p:spPr>
        <p:txBody>
          <a:bodyPr>
            <a:normAutofit/>
          </a:bodyPr>
          <a:lstStyle/>
          <a:p>
            <a:r>
              <a:rPr lang="en-US" sz="3600" dirty="0">
                <a:latin typeface="Helvetica" panose="020B0604020202020204" pitchFamily="34" charset="0"/>
              </a:rPr>
              <a:t>Summary</a:t>
            </a:r>
            <a:endParaRPr lang="en-US" sz="3600" dirty="0">
              <a:latin typeface="Helvetica" panose="020B0604020202020204" pitchFamily="34" charset="0"/>
            </a:endParaRPr>
          </a:p>
        </p:txBody>
      </p:sp>
      <p:sp>
        <p:nvSpPr>
          <p:cNvPr id="5" name="TextBox 4"/>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38</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
        <p:nvSpPr>
          <p:cNvPr id="3" name="Rectangle 2"/>
          <p:cNvSpPr/>
          <p:nvPr/>
        </p:nvSpPr>
        <p:spPr>
          <a:xfrm>
            <a:off x="381000" y="838200"/>
            <a:ext cx="8610600" cy="5324535"/>
          </a:xfrm>
          <a:prstGeom prst="rect">
            <a:avLst/>
          </a:prstGeom>
        </p:spPr>
        <p:txBody>
          <a:bodyPr wrap="square">
            <a:spAutoFit/>
          </a:bodyPr>
          <a:lstStyle/>
          <a:p>
            <a:pPr lvl="0"/>
            <a:r>
              <a:rPr lang="en-US" sz="2000" dirty="0">
                <a:latin typeface="Helvetica" panose="020B0604020202020204" pitchFamily="34" charset="0"/>
              </a:rPr>
              <a:t>To help an elder dress:</a:t>
            </a:r>
            <a:endParaRPr lang="en-US" sz="2000" dirty="0">
              <a:latin typeface="Helvetica" panose="020B0604020202020204" pitchFamily="34" charset="0"/>
            </a:endParaRPr>
          </a:p>
          <a:p>
            <a:pPr lvl="0"/>
            <a:endParaRPr lang="en-US" sz="2000" dirty="0">
              <a:latin typeface="Helvetica" panose="020B0604020202020204" pitchFamily="34" charset="0"/>
            </a:endParaRPr>
          </a:p>
          <a:p>
            <a:pPr marL="800100" lvl="1" indent="-342900">
              <a:lnSpc>
                <a:spcPct val="150000"/>
              </a:lnSpc>
              <a:buFont typeface="Wingdings" panose="05000000000000000000" pitchFamily="2" charset="2"/>
              <a:buChar char="§"/>
            </a:pPr>
            <a:r>
              <a:rPr lang="en-US" sz="2000" dirty="0">
                <a:latin typeface="Helvetica" panose="020B0604020202020204" pitchFamily="34" charset="0"/>
              </a:rPr>
              <a:t>Change the elder’s clothes at least once a day </a:t>
            </a:r>
            <a:endParaRPr lang="en-US" sz="2000" dirty="0">
              <a:latin typeface="Helvetica" panose="020B0604020202020204" pitchFamily="34" charset="0"/>
            </a:endParaRPr>
          </a:p>
          <a:p>
            <a:pPr marL="800100" lvl="1" indent="-342900">
              <a:lnSpc>
                <a:spcPct val="150000"/>
              </a:lnSpc>
              <a:buFont typeface="Wingdings" panose="05000000000000000000" pitchFamily="2" charset="2"/>
              <a:buChar char="§"/>
            </a:pPr>
            <a:r>
              <a:rPr lang="en-US" sz="2000" dirty="0">
                <a:latin typeface="Helvetica" panose="020B0604020202020204" pitchFamily="34" charset="0"/>
              </a:rPr>
              <a:t>Make sure the clothes are clean and well ironed</a:t>
            </a:r>
            <a:endParaRPr lang="en-US" sz="2000" dirty="0">
              <a:latin typeface="Helvetica" panose="020B0604020202020204" pitchFamily="34" charset="0"/>
            </a:endParaRPr>
          </a:p>
          <a:p>
            <a:pPr marL="800100" lvl="1" indent="-342900">
              <a:lnSpc>
                <a:spcPct val="150000"/>
              </a:lnSpc>
              <a:buFont typeface="Wingdings" panose="05000000000000000000" pitchFamily="2" charset="2"/>
              <a:buChar char="§"/>
            </a:pPr>
            <a:r>
              <a:rPr lang="en-US" sz="2000" dirty="0">
                <a:latin typeface="Helvetica" panose="020B0604020202020204" pitchFamily="34" charset="0"/>
              </a:rPr>
              <a:t>Suggest clothes appropriate for the weather and occasion</a:t>
            </a:r>
            <a:endParaRPr lang="en-US" sz="2000" dirty="0">
              <a:latin typeface="Helvetica" panose="020B0604020202020204" pitchFamily="34" charset="0"/>
            </a:endParaRPr>
          </a:p>
          <a:p>
            <a:pPr marL="800100" lvl="1" indent="-342900">
              <a:lnSpc>
                <a:spcPct val="150000"/>
              </a:lnSpc>
              <a:buFont typeface="Wingdings" panose="05000000000000000000" pitchFamily="2" charset="2"/>
              <a:buChar char="§"/>
            </a:pPr>
            <a:r>
              <a:rPr lang="en-US" sz="2000" dirty="0">
                <a:latin typeface="Helvetica" panose="020B0604020202020204" pitchFamily="34" charset="0"/>
              </a:rPr>
              <a:t>Involve the elder in choosing their clothes </a:t>
            </a:r>
            <a:endParaRPr lang="en-US" sz="2000" dirty="0">
              <a:latin typeface="Helvetica" panose="020B0604020202020204" pitchFamily="34" charset="0"/>
            </a:endParaRPr>
          </a:p>
          <a:p>
            <a:pPr marL="800100" lvl="1" indent="-342900">
              <a:lnSpc>
                <a:spcPct val="150000"/>
              </a:lnSpc>
              <a:buFont typeface="Wingdings" panose="05000000000000000000" pitchFamily="2" charset="2"/>
              <a:buChar char="§"/>
            </a:pPr>
            <a:r>
              <a:rPr lang="en-US" sz="2000" dirty="0">
                <a:latin typeface="Helvetica" panose="020B0604020202020204" pitchFamily="34" charset="0"/>
              </a:rPr>
              <a:t>Respect the elder’s privacy and dignity while dressing them</a:t>
            </a:r>
            <a:endParaRPr lang="en-US" sz="2000" dirty="0">
              <a:latin typeface="Helvetica" panose="020B0604020202020204" pitchFamily="34" charset="0"/>
            </a:endParaRPr>
          </a:p>
          <a:p>
            <a:pPr marL="800100" lvl="1" indent="-342900">
              <a:lnSpc>
                <a:spcPct val="150000"/>
              </a:lnSpc>
              <a:buFont typeface="Wingdings" panose="05000000000000000000" pitchFamily="2" charset="2"/>
              <a:buChar char="§"/>
            </a:pPr>
            <a:r>
              <a:rPr lang="en-US" sz="2000" dirty="0">
                <a:latin typeface="Helvetica" panose="020B0604020202020204" pitchFamily="34" charset="0"/>
              </a:rPr>
              <a:t>Encourage the elder to be as independent as possible</a:t>
            </a:r>
            <a:endParaRPr lang="en-US" sz="2000" dirty="0">
              <a:latin typeface="Helvetica" panose="020B0604020202020204" pitchFamily="34" charset="0"/>
            </a:endParaRPr>
          </a:p>
          <a:p>
            <a:pPr lvl="0"/>
            <a:endParaRPr lang="en-US" sz="2000" dirty="0">
              <a:latin typeface="Helvetica" panose="020B0604020202020204" pitchFamily="34" charset="0"/>
            </a:endParaRPr>
          </a:p>
          <a:p>
            <a:pPr lvl="0"/>
            <a:r>
              <a:rPr lang="en-US" sz="2000" dirty="0">
                <a:latin typeface="Helvetica" panose="020B0604020202020204" pitchFamily="34" charset="0"/>
              </a:rPr>
              <a:t>For independent elders:</a:t>
            </a:r>
            <a:endParaRPr lang="en-US" sz="2000" dirty="0">
              <a:latin typeface="Helvetica" panose="020B0604020202020204" pitchFamily="34" charset="0"/>
            </a:endParaRPr>
          </a:p>
          <a:p>
            <a:pPr lvl="0"/>
            <a:endParaRPr lang="en-US" sz="2000" dirty="0">
              <a:latin typeface="Helvetica" panose="020B0604020202020204" pitchFamily="34" charset="0"/>
            </a:endParaRPr>
          </a:p>
          <a:p>
            <a:pPr marL="800100" lvl="1" indent="-342900">
              <a:lnSpc>
                <a:spcPct val="150000"/>
              </a:lnSpc>
              <a:buFont typeface="Wingdings" panose="05000000000000000000" pitchFamily="2" charset="2"/>
              <a:buChar char="§"/>
            </a:pPr>
            <a:r>
              <a:rPr lang="en-US" sz="2000" dirty="0">
                <a:latin typeface="Helvetica" panose="020B0604020202020204" pitchFamily="34" charset="0"/>
              </a:rPr>
              <a:t>Store the clothes at an easily accessible shelf in the closet</a:t>
            </a:r>
            <a:endParaRPr lang="en-US" sz="2000" dirty="0">
              <a:latin typeface="Helvetica" panose="020B0604020202020204" pitchFamily="34" charset="0"/>
            </a:endParaRPr>
          </a:p>
          <a:p>
            <a:pPr marL="800100" lvl="1" indent="-342900">
              <a:lnSpc>
                <a:spcPct val="150000"/>
              </a:lnSpc>
              <a:buFont typeface="Wingdings" panose="05000000000000000000" pitchFamily="2" charset="2"/>
              <a:buChar char="§"/>
            </a:pPr>
            <a:r>
              <a:rPr lang="en-US" sz="2000" dirty="0">
                <a:latin typeface="Helvetica" panose="020B0604020202020204" pitchFamily="34" charset="0"/>
              </a:rPr>
              <a:t>Allow the elder privacy to dress</a:t>
            </a:r>
            <a:endParaRPr lang="en-US" sz="2000" dirty="0">
              <a:latin typeface="Helvetica" panose="020B0604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85775" y="152400"/>
            <a:ext cx="8229600" cy="685800"/>
          </a:xfrm>
        </p:spPr>
        <p:txBody>
          <a:bodyPr>
            <a:normAutofit/>
          </a:bodyPr>
          <a:lstStyle/>
          <a:p>
            <a:r>
              <a:rPr lang="en-US" sz="3000" dirty="0">
                <a:latin typeface="Helvetica" panose="020B0604020202020204" pitchFamily="34" charset="0"/>
              </a:rPr>
              <a:t>Summary</a:t>
            </a:r>
            <a:endParaRPr lang="en-US" sz="3000" dirty="0">
              <a:latin typeface="Helvetica" panose="020B0604020202020204" pitchFamily="34" charset="0"/>
            </a:endParaRPr>
          </a:p>
        </p:txBody>
      </p:sp>
      <p:sp>
        <p:nvSpPr>
          <p:cNvPr id="3" name="Content Placeholder 2"/>
          <p:cNvSpPr>
            <a:spLocks noGrp="1"/>
          </p:cNvSpPr>
          <p:nvPr>
            <p:ph idx="1"/>
          </p:nvPr>
        </p:nvSpPr>
        <p:spPr>
          <a:xfrm>
            <a:off x="590872" y="838200"/>
            <a:ext cx="8229600" cy="5454352"/>
          </a:xfrm>
        </p:spPr>
        <p:txBody>
          <a:bodyPr>
            <a:noAutofit/>
          </a:bodyPr>
          <a:lstStyle/>
          <a:p>
            <a:pPr lvl="0"/>
            <a:r>
              <a:rPr lang="en-US" sz="2400" dirty="0"/>
              <a:t>The desire to </a:t>
            </a:r>
            <a:r>
              <a:rPr lang="en-US" sz="2000" dirty="0">
                <a:latin typeface="Helvetica" panose="020B0604020202020204" pitchFamily="34" charset="0"/>
              </a:rPr>
              <a:t>have</a:t>
            </a:r>
            <a:r>
              <a:rPr lang="en-US" sz="2400" dirty="0"/>
              <a:t> food is called appetite</a:t>
            </a:r>
            <a:endParaRPr lang="en-US" sz="2400" dirty="0"/>
          </a:p>
          <a:p>
            <a:pPr lvl="0"/>
            <a:r>
              <a:rPr lang="en-US" sz="2400" dirty="0"/>
              <a:t>Food provides us with nutrition</a:t>
            </a:r>
            <a:endParaRPr lang="en-US" sz="2400" dirty="0"/>
          </a:p>
          <a:p>
            <a:pPr lvl="0"/>
            <a:r>
              <a:rPr lang="en-US" sz="2400" dirty="0"/>
              <a:t>The key nutrients of food are:</a:t>
            </a:r>
            <a:endParaRPr lang="en-US" sz="2400" dirty="0"/>
          </a:p>
          <a:p>
            <a:pPr lvl="2">
              <a:buFont typeface="Wingdings" panose="05000000000000000000" pitchFamily="2" charset="2"/>
              <a:buChar char="§"/>
            </a:pPr>
            <a:r>
              <a:rPr lang="en-US" dirty="0"/>
              <a:t>Carbohydrates for quick energy</a:t>
            </a:r>
            <a:endParaRPr lang="en-US" dirty="0"/>
          </a:p>
          <a:p>
            <a:pPr lvl="2">
              <a:buFont typeface="Wingdings" panose="05000000000000000000" pitchFamily="2" charset="2"/>
              <a:buChar char="§"/>
            </a:pPr>
            <a:r>
              <a:rPr lang="en-US" dirty="0"/>
              <a:t>Fats for additional energy</a:t>
            </a:r>
            <a:endParaRPr lang="en-US" dirty="0"/>
          </a:p>
          <a:p>
            <a:pPr lvl="2">
              <a:buFont typeface="Wingdings" panose="05000000000000000000" pitchFamily="2" charset="2"/>
              <a:buChar char="§"/>
            </a:pPr>
            <a:r>
              <a:rPr lang="en-US" dirty="0"/>
              <a:t>Proteins for growth and body repair</a:t>
            </a:r>
            <a:endParaRPr lang="en-US" dirty="0"/>
          </a:p>
          <a:p>
            <a:pPr lvl="2">
              <a:buFont typeface="Wingdings" panose="05000000000000000000" pitchFamily="2" charset="2"/>
              <a:buChar char="§"/>
            </a:pPr>
            <a:r>
              <a:rPr lang="en-US" dirty="0"/>
              <a:t>Vitamins and minerals for all round health and immunity</a:t>
            </a:r>
            <a:endParaRPr lang="en-US" dirty="0"/>
          </a:p>
          <a:p>
            <a:pPr lvl="0"/>
            <a:r>
              <a:rPr lang="en-US" sz="2400" dirty="0"/>
              <a:t>Fluids supply us with water</a:t>
            </a:r>
            <a:endParaRPr lang="en-US" sz="2400" dirty="0"/>
          </a:p>
          <a:p>
            <a:pPr lvl="0"/>
            <a:r>
              <a:rPr lang="en-US" sz="2400" dirty="0"/>
              <a:t>Water transports nutrients, regulates our body temperature, and helps in eliminating waste </a:t>
            </a:r>
            <a:endParaRPr lang="en-US" sz="2400" dirty="0"/>
          </a:p>
          <a:p>
            <a:r>
              <a:rPr lang="en-US" sz="2400" dirty="0"/>
              <a:t>Our food should be a balance of all the required nutrients and fluids</a:t>
            </a:r>
            <a:endParaRPr lang="en-US" sz="2400" dirty="0"/>
          </a:p>
        </p:txBody>
      </p:sp>
      <p:sp>
        <p:nvSpPr>
          <p:cNvPr id="5" name="TextBox 4"/>
          <p:cNvSpPr txBox="1"/>
          <p:nvPr/>
        </p:nvSpPr>
        <p:spPr>
          <a:xfrm>
            <a:off x="8820472" y="6597352"/>
            <a:ext cx="255198" cy="246221"/>
          </a:xfrm>
          <a:prstGeom prst="rect">
            <a:avLst/>
          </a:prstGeom>
          <a:noFill/>
        </p:spPr>
        <p:txBody>
          <a:bodyPr wrap="none" rtlCol="0">
            <a:spAutoFit/>
          </a:bodyPr>
          <a:lstStyle/>
          <a:p>
            <a:r>
              <a:rPr lang="en-US" sz="1000" dirty="0">
                <a:latin typeface="Helvetica" panose="020B0604020202020204" pitchFamily="34" charset="0"/>
                <a:cs typeface="Helvetica" panose="020B0604020202020204" pitchFamily="34" charset="0"/>
              </a:rPr>
              <a:t>3</a:t>
            </a:r>
            <a:endParaRPr lang="en-IN" sz="1000" dirty="0">
              <a:latin typeface="Helvetica" panose="020B0604020202020204" pitchFamily="34" charset="0"/>
              <a:cs typeface="Helvetica" panose="020B0604020202020204" pitchFamily="34" charset="0"/>
            </a:endParaRPr>
          </a:p>
        </p:txBody>
      </p:sp>
    </p:spTree>
  </p:cSld>
  <p:clrMapOvr>
    <a:overrideClrMapping bg1="lt1" tx1="dk1" bg2="lt2" tx2="dk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35378"/>
            <a:ext cx="8229600" cy="685800"/>
          </a:xfrm>
        </p:spPr>
        <p:txBody>
          <a:bodyPr>
            <a:normAutofit/>
          </a:bodyPr>
          <a:lstStyle/>
          <a:p>
            <a:r>
              <a:rPr lang="en-US" sz="3600" dirty="0">
                <a:latin typeface="Helvetica" panose="020B0604020202020204" pitchFamily="34" charset="0"/>
              </a:rPr>
              <a:t>Summary</a:t>
            </a:r>
            <a:endParaRPr lang="en-US" sz="3600" dirty="0">
              <a:latin typeface="Helvetica" panose="020B0604020202020204" pitchFamily="34" charset="0"/>
            </a:endParaRPr>
          </a:p>
        </p:txBody>
      </p:sp>
      <p:sp>
        <p:nvSpPr>
          <p:cNvPr id="5" name="TextBox 4"/>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39</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
        <p:nvSpPr>
          <p:cNvPr id="3" name="Rectangle 2"/>
          <p:cNvSpPr/>
          <p:nvPr/>
        </p:nvSpPr>
        <p:spPr>
          <a:xfrm>
            <a:off x="152400" y="717880"/>
            <a:ext cx="8839200" cy="5324535"/>
          </a:xfrm>
          <a:prstGeom prst="rect">
            <a:avLst/>
          </a:prstGeom>
        </p:spPr>
        <p:txBody>
          <a:bodyPr wrap="square">
            <a:spAutoFit/>
          </a:bodyPr>
          <a:lstStyle/>
          <a:p>
            <a:pPr lvl="0"/>
            <a:r>
              <a:rPr lang="en-US" sz="2000" dirty="0">
                <a:latin typeface="Helvetica" panose="020B0604020202020204" pitchFamily="34" charset="0"/>
              </a:rPr>
              <a:t>For partially dependent elders:</a:t>
            </a:r>
            <a:endParaRPr lang="en-US" sz="2000" dirty="0">
              <a:latin typeface="Helvetica" panose="020B0604020202020204" pitchFamily="34" charset="0"/>
            </a:endParaRPr>
          </a:p>
          <a:p>
            <a:pPr lvl="0"/>
            <a:endParaRPr lang="en-US" sz="2000" dirty="0">
              <a:latin typeface="Helvetica" panose="020B0604020202020204" pitchFamily="34" charset="0"/>
            </a:endParaRPr>
          </a:p>
          <a:p>
            <a:pPr marL="800100" lvl="1" indent="-342900">
              <a:buFont typeface="Wingdings" panose="05000000000000000000" pitchFamily="2" charset="2"/>
              <a:buChar char="§"/>
            </a:pPr>
            <a:r>
              <a:rPr lang="en-US" sz="2000" dirty="0">
                <a:latin typeface="Helvetica" panose="020B0604020202020204" pitchFamily="34" charset="0"/>
              </a:rPr>
              <a:t>Take out clothes and lay them where the elder can reach them easily</a:t>
            </a:r>
            <a:endParaRPr lang="en-US" sz="2000" dirty="0">
              <a:latin typeface="Helvetica" panose="020B0604020202020204" pitchFamily="34" charset="0"/>
            </a:endParaRPr>
          </a:p>
          <a:p>
            <a:pPr marL="800100" lvl="1" indent="-342900">
              <a:buFont typeface="Wingdings" panose="05000000000000000000" pitchFamily="2" charset="2"/>
              <a:buChar char="§"/>
            </a:pPr>
            <a:r>
              <a:rPr lang="en-US" sz="2000" dirty="0">
                <a:latin typeface="Helvetica" panose="020B0604020202020204" pitchFamily="34" charset="0"/>
              </a:rPr>
              <a:t>Encourage the elder to start dressing from stronger side of the body</a:t>
            </a:r>
            <a:endParaRPr lang="en-US" sz="2000" dirty="0">
              <a:latin typeface="Helvetica" panose="020B0604020202020204" pitchFamily="34" charset="0"/>
            </a:endParaRPr>
          </a:p>
          <a:p>
            <a:pPr marL="800100" lvl="1" indent="-342900">
              <a:buFont typeface="Wingdings" panose="05000000000000000000" pitchFamily="2" charset="2"/>
              <a:buChar char="§"/>
            </a:pPr>
            <a:r>
              <a:rPr lang="en-US" sz="2000" dirty="0">
                <a:latin typeface="Helvetica" panose="020B0604020202020204" pitchFamily="34" charset="0"/>
              </a:rPr>
              <a:t>Help them dress the weaker side of the body</a:t>
            </a:r>
            <a:endParaRPr lang="en-US" sz="2000" dirty="0">
              <a:latin typeface="Helvetica" panose="020B0604020202020204" pitchFamily="34" charset="0"/>
            </a:endParaRPr>
          </a:p>
          <a:p>
            <a:pPr marL="800100" lvl="1" indent="-342900">
              <a:buFont typeface="Wingdings" panose="05000000000000000000" pitchFamily="2" charset="2"/>
              <a:buChar char="§"/>
            </a:pPr>
            <a:r>
              <a:rPr lang="en-US" sz="2000" dirty="0">
                <a:latin typeface="Helvetica" panose="020B0604020202020204" pitchFamily="34" charset="0"/>
              </a:rPr>
              <a:t>Choose front open clothes with buttons or zippers</a:t>
            </a:r>
            <a:endParaRPr lang="en-US" sz="2000" dirty="0">
              <a:latin typeface="Helvetica" panose="020B0604020202020204" pitchFamily="34" charset="0"/>
            </a:endParaRPr>
          </a:p>
          <a:p>
            <a:pPr marL="800100" lvl="1" indent="-342900">
              <a:buFont typeface="Wingdings" panose="05000000000000000000" pitchFamily="2" charset="2"/>
              <a:buChar char="§"/>
            </a:pPr>
            <a:r>
              <a:rPr lang="en-US" sz="2000" dirty="0">
                <a:latin typeface="Helvetica" panose="020B0604020202020204" pitchFamily="34" charset="0"/>
              </a:rPr>
              <a:t>Help the elder tie shoelaces</a:t>
            </a:r>
            <a:endParaRPr lang="en-US" sz="2000" dirty="0">
              <a:latin typeface="Helvetica" panose="020B0604020202020204" pitchFamily="34" charset="0"/>
            </a:endParaRPr>
          </a:p>
          <a:p>
            <a:pPr marL="800100" lvl="1" indent="-342900">
              <a:buFont typeface="Wingdings" panose="05000000000000000000" pitchFamily="2" charset="2"/>
              <a:buChar char="§"/>
            </a:pPr>
            <a:r>
              <a:rPr lang="en-US" sz="2000" dirty="0">
                <a:latin typeface="Helvetica" panose="020B0604020202020204" pitchFamily="34" charset="0"/>
              </a:rPr>
              <a:t>Help the elder comb hair and wear makeup and cologne of their choice</a:t>
            </a:r>
            <a:endParaRPr lang="en-US" sz="2000" dirty="0">
              <a:latin typeface="Helvetica" panose="020B0604020202020204" pitchFamily="34" charset="0"/>
            </a:endParaRPr>
          </a:p>
          <a:p>
            <a:pPr lvl="0"/>
            <a:endParaRPr lang="en-US" sz="2000" dirty="0">
              <a:latin typeface="Helvetica" panose="020B0604020202020204" pitchFamily="34" charset="0"/>
            </a:endParaRPr>
          </a:p>
          <a:p>
            <a:pPr lvl="0"/>
            <a:r>
              <a:rPr lang="en-US" sz="2000" dirty="0">
                <a:latin typeface="Helvetica" panose="020B0604020202020204" pitchFamily="34" charset="0"/>
              </a:rPr>
              <a:t>For fully dependent elders:</a:t>
            </a:r>
            <a:endParaRPr lang="en-US" sz="2000" dirty="0">
              <a:latin typeface="Helvetica" panose="020B0604020202020204" pitchFamily="34" charset="0"/>
            </a:endParaRPr>
          </a:p>
          <a:p>
            <a:pPr lvl="0"/>
            <a:endParaRPr lang="en-US" sz="2000" dirty="0">
              <a:latin typeface="Helvetica" panose="020B0604020202020204" pitchFamily="34" charset="0"/>
            </a:endParaRPr>
          </a:p>
          <a:p>
            <a:pPr marL="800100" lvl="1" indent="-342900">
              <a:buFont typeface="Wingdings" panose="05000000000000000000" pitchFamily="2" charset="2"/>
              <a:buChar char="§"/>
            </a:pPr>
            <a:r>
              <a:rPr lang="en-US" sz="2000" dirty="0">
                <a:latin typeface="Helvetica" panose="020B0604020202020204" pitchFamily="34" charset="0"/>
              </a:rPr>
              <a:t>Lay the clothes beside the elder</a:t>
            </a:r>
            <a:endParaRPr lang="en-US" sz="2000" dirty="0">
              <a:latin typeface="Helvetica" panose="020B0604020202020204" pitchFamily="34" charset="0"/>
            </a:endParaRPr>
          </a:p>
          <a:p>
            <a:pPr marL="800100" lvl="1" indent="-342900">
              <a:buFont typeface="Wingdings" panose="05000000000000000000" pitchFamily="2" charset="2"/>
              <a:buChar char="§"/>
            </a:pPr>
            <a:r>
              <a:rPr lang="en-US" sz="2000" dirty="0">
                <a:latin typeface="Helvetica" panose="020B0604020202020204" pitchFamily="34" charset="0"/>
              </a:rPr>
              <a:t>Start undressing from the weaker side of the body</a:t>
            </a:r>
            <a:endParaRPr lang="en-US" sz="2000" dirty="0">
              <a:latin typeface="Helvetica" panose="020B0604020202020204" pitchFamily="34" charset="0"/>
            </a:endParaRPr>
          </a:p>
          <a:p>
            <a:pPr marL="800100" lvl="1" indent="-342900">
              <a:buFont typeface="Wingdings" panose="05000000000000000000" pitchFamily="2" charset="2"/>
              <a:buChar char="§"/>
            </a:pPr>
            <a:r>
              <a:rPr lang="en-US" sz="2000" dirty="0">
                <a:latin typeface="Helvetica" panose="020B0604020202020204" pitchFamily="34" charset="0"/>
              </a:rPr>
              <a:t>Start dressing from the stronger side of the body</a:t>
            </a:r>
            <a:endParaRPr lang="en-US" sz="2000" dirty="0">
              <a:latin typeface="Helvetica" panose="020B0604020202020204" pitchFamily="34" charset="0"/>
            </a:endParaRPr>
          </a:p>
          <a:p>
            <a:pPr marL="800100" lvl="1" indent="-342900">
              <a:buFont typeface="Wingdings" panose="05000000000000000000" pitchFamily="2" charset="2"/>
              <a:buChar char="§"/>
            </a:pPr>
            <a:r>
              <a:rPr lang="en-US" sz="2000" dirty="0">
                <a:latin typeface="Helvetica" panose="020B0604020202020204" pitchFamily="34" charset="0"/>
              </a:rPr>
              <a:t>Undress and dress one part of the body at a time</a:t>
            </a:r>
            <a:endParaRPr lang="en-US" sz="2000" dirty="0">
              <a:latin typeface="Helvetica" panose="020B0604020202020204" pitchFamily="34" charset="0"/>
            </a:endParaRPr>
          </a:p>
          <a:p>
            <a:pPr marL="800100" lvl="1" indent="-342900">
              <a:buFont typeface="Wingdings" panose="05000000000000000000" pitchFamily="2" charset="2"/>
              <a:buChar char="§"/>
            </a:pPr>
            <a:r>
              <a:rPr lang="en-US" sz="2000" dirty="0">
                <a:latin typeface="Helvetica" panose="020B0604020202020204" pitchFamily="34" charset="0"/>
              </a:rPr>
              <a:t>Comb the elder’s hair and apply makeup and cologne of their choice</a:t>
            </a:r>
            <a:endParaRPr lang="en-US" sz="2000" dirty="0">
              <a:latin typeface="Helvetica" panose="020B0604020202020204" pitchFamily="34" charset="0"/>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590800"/>
            <a:ext cx="8229600" cy="1143000"/>
          </a:xfrm>
        </p:spPr>
        <p:txBody>
          <a:bodyPr>
            <a:normAutofit/>
          </a:bodyPr>
          <a:lstStyle/>
          <a:p>
            <a:r>
              <a:rPr lang="en-US" sz="3000" dirty="0">
                <a:latin typeface="Helvetica" panose="020B0604020202020204" pitchFamily="34" charset="0"/>
              </a:rPr>
              <a:t>Any Questions?</a:t>
            </a:r>
            <a:endParaRPr lang="en-US" sz="3000" dirty="0">
              <a:latin typeface="Helvetica" panose="020B0604020202020204" pitchFamily="34" charset="0"/>
            </a:endParaRPr>
          </a:p>
        </p:txBody>
      </p:sp>
      <p:sp>
        <p:nvSpPr>
          <p:cNvPr id="4" name="TextBox 3"/>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40</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endParaRPr lang="en-US" sz="3000" dirty="0"/>
          </a:p>
          <a:p>
            <a:endParaRPr lang="en-US" sz="3000" dirty="0"/>
          </a:p>
          <a:p>
            <a:endParaRPr lang="en-US" sz="3000" dirty="0"/>
          </a:p>
          <a:p>
            <a:pPr marL="0" indent="0">
              <a:buNone/>
            </a:pPr>
            <a:endParaRPr lang="en-US" sz="3000" dirty="0"/>
          </a:p>
        </p:txBody>
      </p:sp>
      <p:sp>
        <p:nvSpPr>
          <p:cNvPr id="14" name="Rectangle 13"/>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15" name="Straight Connector 14"/>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8820472" y="6597352"/>
            <a:ext cx="325730"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41</a:t>
            </a:r>
            <a:endParaRPr lang="en-IN" sz="1000" dirty="0">
              <a:latin typeface="Helvetica" panose="020B0604020202020204" pitchFamily="34" charset="0"/>
              <a:cs typeface="Helvetica" panose="020B0604020202020204" pitchFamily="34" charset="0"/>
            </a:endParaRPr>
          </a:p>
        </p:txBody>
      </p:sp>
      <p:pic>
        <p:nvPicPr>
          <p:cNvPr id="9" name="Picture 8"/>
          <p:cNvPicPr preferRelativeResize="0"/>
          <p:nvPr/>
        </p:nvPicPr>
        <p:blipFill>
          <a:blip r:embed="rId1" cstate="print">
            <a:extLst>
              <a:ext uri="{28A0092B-C50C-407E-A947-70E740481C1C}">
                <a14:useLocalDpi xmlns:a14="http://schemas.microsoft.com/office/drawing/2010/main" val="0"/>
              </a:ext>
            </a:extLst>
          </a:blip>
          <a:stretch>
            <a:fillRect/>
          </a:stretch>
        </p:blipFill>
        <p:spPr>
          <a:xfrm>
            <a:off x="792000" y="2797200"/>
            <a:ext cx="7560000" cy="1440000"/>
          </a:xfrm>
          <a:prstGeom prst="rect">
            <a:avLst/>
          </a:prstGeom>
        </p:spPr>
      </p:pic>
      <p:sp>
        <p:nvSpPr>
          <p:cNvPr id="11" name="Rectangle 10"/>
          <p:cNvSpPr/>
          <p:nvPr/>
        </p:nvSpPr>
        <p:spPr>
          <a:xfrm>
            <a:off x="844625" y="3276834"/>
            <a:ext cx="7467600" cy="553998"/>
          </a:xfrm>
          <a:prstGeom prst="rect">
            <a:avLst/>
          </a:prstGeom>
        </p:spPr>
        <p:txBody>
          <a:bodyPr wrap="square">
            <a:spAutoFit/>
          </a:bodyPr>
          <a:lstStyle/>
          <a:p>
            <a:pPr algn="ctr"/>
            <a:r>
              <a:rPr lang="en-US" sz="3000" b="1" dirty="0">
                <a:latin typeface="Helvetica" panose="020B0604020202020204" pitchFamily="34" charset="0"/>
                <a:cs typeface="Arial" panose="020B0604020202020204" pitchFamily="34" charset="0"/>
              </a:rPr>
              <a:t>Providing Wheelchair Assistance</a:t>
            </a:r>
            <a:endParaRPr lang="en-US" sz="3000" b="1" dirty="0">
              <a:latin typeface="Helvetica" panose="020B0604020202020204" pitchFamily="34" charset="0"/>
              <a:cs typeface="Arial" panose="020B0604020202020204" pitchFamily="34" charset="0"/>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357"/>
          <p:cNvSpPr/>
          <p:nvPr/>
        </p:nvSpPr>
        <p:spPr>
          <a:xfrm>
            <a:off x="0" y="462770"/>
            <a:ext cx="539552" cy="895773"/>
          </a:xfrm>
          <a:prstGeom prst="rect">
            <a:avLst/>
          </a:prstGeom>
          <a:solidFill>
            <a:srgbClr val="92C63D"/>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baseline="0" dirty="0">
              <a:solidFill>
                <a:srgbClr val="92C63D"/>
              </a:solidFill>
              <a:latin typeface="Arial" panose="020B0604020202020204"/>
              <a:ea typeface="Arial" panose="020B0604020202020204"/>
              <a:cs typeface="Arial" panose="020B0604020202020204"/>
              <a:sym typeface="Arial" panose="020B0604020202020204"/>
            </a:endParaRPr>
          </a:p>
        </p:txBody>
      </p:sp>
      <p:sp>
        <p:nvSpPr>
          <p:cNvPr id="6" name="Shape 358"/>
          <p:cNvSpPr/>
          <p:nvPr/>
        </p:nvSpPr>
        <p:spPr>
          <a:xfrm>
            <a:off x="614858" y="462770"/>
            <a:ext cx="8529142" cy="895773"/>
          </a:xfrm>
          <a:prstGeom prst="rect">
            <a:avLst/>
          </a:prstGeom>
          <a:solidFill>
            <a:srgbClr val="7C3A92">
              <a:alpha val="64705"/>
            </a:srgbClr>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baseline="0" dirty="0">
              <a:solidFill>
                <a:srgbClr val="92C63D"/>
              </a:solidFill>
              <a:latin typeface="Arial" panose="020B0604020202020204"/>
              <a:ea typeface="Arial" panose="020B0604020202020204"/>
              <a:cs typeface="Arial" panose="020B0604020202020204"/>
              <a:sym typeface="Arial" panose="020B0604020202020204"/>
            </a:endParaRPr>
          </a:p>
        </p:txBody>
      </p:sp>
      <p:sp>
        <p:nvSpPr>
          <p:cNvPr id="9" name="Shape 359"/>
          <p:cNvSpPr txBox="1"/>
          <p:nvPr/>
        </p:nvSpPr>
        <p:spPr>
          <a:xfrm>
            <a:off x="614859" y="462770"/>
            <a:ext cx="8529141" cy="895773"/>
          </a:xfrm>
          <a:prstGeom prst="rect">
            <a:avLst/>
          </a:prstGeom>
          <a:noFill/>
          <a:ln>
            <a:noFill/>
          </a:ln>
        </p:spPr>
        <p:txBody>
          <a:bodyPr lIns="91425" tIns="45700" rIns="91425" bIns="45700" anchor="ctr" anchorCtr="0">
            <a:noAutofit/>
          </a:bodyPr>
          <a:lstStyle/>
          <a:p>
            <a:r>
              <a:rPr lang="en-US" sz="3600" b="1" dirty="0">
                <a:solidFill>
                  <a:schemeClr val="lt1"/>
                </a:solidFill>
                <a:latin typeface="Helvetica Neue"/>
                <a:ea typeface="Helvetica Neue"/>
                <a:cs typeface="Helvetica Neue"/>
              </a:rPr>
              <a:t>Providing Wheelchair Assistance</a:t>
            </a:r>
            <a:endParaRPr lang="en-US" sz="3600" b="1" dirty="0">
              <a:solidFill>
                <a:schemeClr val="lt1"/>
              </a:solidFill>
              <a:latin typeface="Helvetica Neue"/>
              <a:ea typeface="Helvetica Neue"/>
              <a:cs typeface="Helvetica Neue"/>
            </a:endParaRPr>
          </a:p>
        </p:txBody>
      </p:sp>
      <p:sp>
        <p:nvSpPr>
          <p:cNvPr id="10" name="TextBox 9"/>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42</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
        <p:nvSpPr>
          <p:cNvPr id="11" name="Rectangle 10"/>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12" name="Straight Connector 11"/>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pic>
        <p:nvPicPr>
          <p:cNvPr id="13" name="Picture 1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397540"/>
            <a:ext cx="9144000" cy="51556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600"/>
    </mc:Choice>
    <mc:Fallback>
      <p:transition spd="slow" advTm="5600"/>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a:xfrm>
            <a:off x="8763000" y="6584950"/>
            <a:ext cx="381000" cy="273050"/>
          </a:xfrm>
        </p:spPr>
        <p:txBody>
          <a:bodyPr/>
          <a:lstStyle/>
          <a:p>
            <a:r>
              <a:rPr lang="en-IN" b="1" dirty="0"/>
              <a:t>43</a:t>
            </a:r>
            <a:endParaRPr lang="en-IN" sz="1000" b="1" dirty="0">
              <a:solidFill>
                <a:schemeClr val="tx1"/>
              </a:solidFill>
            </a:endParaRPr>
          </a:p>
        </p:txBody>
      </p:sp>
      <p:sp>
        <p:nvSpPr>
          <p:cNvPr id="3" name="Rectangle 2"/>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4" name="Straight Connector 3"/>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6" name="Title 1"/>
          <p:cNvSpPr txBox="1"/>
          <p:nvPr/>
        </p:nvSpPr>
        <p:spPr>
          <a:xfrm>
            <a:off x="458987" y="102961"/>
            <a:ext cx="8229600" cy="715962"/>
          </a:xfrm>
          <a:prstGeom prst="rect">
            <a:avLst/>
          </a:prstGeom>
        </p:spPr>
        <p:txBody>
          <a:bodyPr>
            <a:normAutofit/>
          </a:bodyPr>
          <a:lstStyle>
            <a:lvl1pPr algn="ctr" defTabSz="914400" rtl="0" eaLnBrk="1" latinLnBrk="0" hangingPunct="1">
              <a:spcBef>
                <a:spcPct val="0"/>
              </a:spcBef>
              <a:buNone/>
              <a:defRPr sz="4400" b="0" i="0" u="none" kern="1200">
                <a:solidFill>
                  <a:schemeClr val="tx1"/>
                </a:solidFill>
                <a:latin typeface="+mj-lt"/>
                <a:ea typeface="+mj-ea"/>
                <a:cs typeface="+mj-cs"/>
              </a:defRPr>
            </a:lvl1pPr>
          </a:lstStyle>
          <a:p>
            <a:r>
              <a:rPr lang="en-US" sz="3600" dirty="0">
                <a:latin typeface="Helvetica" panose="020B0604020202020204" pitchFamily="34" charset="0"/>
              </a:rPr>
              <a:t>Post-Module Activity</a:t>
            </a:r>
            <a:endParaRPr lang="en-US" sz="3600" dirty="0">
              <a:latin typeface="Helvetica" panose="020B0604020202020204" pitchFamily="34" charset="0"/>
            </a:endParaRPr>
          </a:p>
        </p:txBody>
      </p:sp>
      <p:sp>
        <p:nvSpPr>
          <p:cNvPr id="13" name="Title 1"/>
          <p:cNvSpPr txBox="1"/>
          <p:nvPr/>
        </p:nvSpPr>
        <p:spPr>
          <a:xfrm>
            <a:off x="533400" y="2819400"/>
            <a:ext cx="8229600" cy="715962"/>
          </a:xfrm>
          <a:prstGeom prst="rect">
            <a:avLst/>
          </a:prstGeom>
        </p:spPr>
        <p:txBody>
          <a:bodyPr>
            <a:normAutofit/>
          </a:bodyPr>
          <a:lstStyle>
            <a:lvl1pPr algn="ctr" defTabSz="914400" rtl="0" eaLnBrk="1" latinLnBrk="0" hangingPunct="1">
              <a:spcBef>
                <a:spcPct val="0"/>
              </a:spcBef>
              <a:buNone/>
              <a:defRPr sz="4400" b="0" i="0" u="none" kern="1200">
                <a:solidFill>
                  <a:schemeClr val="tx1"/>
                </a:solidFill>
                <a:latin typeface="+mj-lt"/>
                <a:ea typeface="+mj-ea"/>
                <a:cs typeface="+mj-cs"/>
              </a:defRPr>
            </a:lvl1pPr>
          </a:lstStyle>
          <a:p>
            <a:r>
              <a:rPr lang="en-US" sz="2000" dirty="0">
                <a:latin typeface="Helvetica" panose="020B0604020202020204" pitchFamily="34" charset="0"/>
              </a:rPr>
              <a:t>Let’s Practice</a:t>
            </a:r>
            <a:endParaRPr lang="en-US" sz="2000" dirty="0">
              <a:latin typeface="Helvetica" panose="020B0604020202020204" pitchFamily="34" charset="0"/>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35378"/>
            <a:ext cx="8229600" cy="685800"/>
          </a:xfrm>
        </p:spPr>
        <p:txBody>
          <a:bodyPr>
            <a:normAutofit/>
          </a:bodyPr>
          <a:lstStyle/>
          <a:p>
            <a:r>
              <a:rPr lang="en-US" sz="3600" dirty="0">
                <a:latin typeface="Helvetica" panose="020B0604020202020204" pitchFamily="34" charset="0"/>
              </a:rPr>
              <a:t>Summary</a:t>
            </a:r>
            <a:endParaRPr lang="en-US" sz="3600" dirty="0">
              <a:latin typeface="Helvetica" panose="020B0604020202020204" pitchFamily="34" charset="0"/>
            </a:endParaRPr>
          </a:p>
        </p:txBody>
      </p:sp>
      <p:sp>
        <p:nvSpPr>
          <p:cNvPr id="5" name="TextBox 4"/>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44</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
        <p:nvSpPr>
          <p:cNvPr id="3" name="Rectangle 2"/>
          <p:cNvSpPr/>
          <p:nvPr/>
        </p:nvSpPr>
        <p:spPr>
          <a:xfrm>
            <a:off x="381000" y="838200"/>
            <a:ext cx="8610600" cy="4651979"/>
          </a:xfrm>
          <a:prstGeom prst="rect">
            <a:avLst/>
          </a:prstGeom>
        </p:spPr>
        <p:txBody>
          <a:bodyPr wrap="square">
            <a:spAutoFit/>
          </a:bodyPr>
          <a:lstStyle/>
          <a:p>
            <a:pPr marL="800100" lvl="1" indent="-342900">
              <a:lnSpc>
                <a:spcPct val="150000"/>
              </a:lnSpc>
              <a:buFont typeface="Arial" panose="020B0604020202020204" pitchFamily="34" charset="0"/>
              <a:buChar char="•"/>
            </a:pPr>
            <a:r>
              <a:rPr lang="en-GB" sz="2000" dirty="0">
                <a:latin typeface="Helvetica" panose="020B0604020202020204" pitchFamily="34" charset="0"/>
              </a:rPr>
              <a:t>At the entrance of the house, ensure a smooth path, a ramp or vertical platform lift, and the threshold thickness of one and half inches or less</a:t>
            </a:r>
            <a:endParaRPr lang="en-US" sz="2000" dirty="0">
              <a:latin typeface="Helvetica" panose="020B0604020202020204" pitchFamily="34" charset="0"/>
            </a:endParaRPr>
          </a:p>
          <a:p>
            <a:pPr marL="800100" lvl="1" indent="-342900">
              <a:lnSpc>
                <a:spcPct val="150000"/>
              </a:lnSpc>
              <a:buFont typeface="Arial" panose="020B0604020202020204" pitchFamily="34" charset="0"/>
              <a:buChar char="•"/>
            </a:pPr>
            <a:r>
              <a:rPr lang="en-GB" sz="2000" dirty="0">
                <a:latin typeface="Helvetica" panose="020B0604020202020204" pitchFamily="34" charset="0"/>
              </a:rPr>
              <a:t>Inside the house, corridors should be clutter-free and spacious</a:t>
            </a:r>
            <a:endParaRPr lang="en-US" sz="2000" dirty="0">
              <a:latin typeface="Helvetica" panose="020B0604020202020204" pitchFamily="34" charset="0"/>
            </a:endParaRPr>
          </a:p>
          <a:p>
            <a:pPr marL="800100" lvl="1" indent="-342900">
              <a:lnSpc>
                <a:spcPct val="150000"/>
              </a:lnSpc>
              <a:buFont typeface="Arial" panose="020B0604020202020204" pitchFamily="34" charset="0"/>
              <a:buChar char="•"/>
            </a:pPr>
            <a:r>
              <a:rPr lang="en-GB" sz="2000" dirty="0">
                <a:latin typeface="Helvetica" panose="020B0604020202020204" pitchFamily="34" charset="0"/>
              </a:rPr>
              <a:t>Tile, floorboards, or low pile carpet are ideal for free movement of wheelchair </a:t>
            </a:r>
            <a:endParaRPr lang="en-US" sz="2000" dirty="0">
              <a:latin typeface="Helvetica" panose="020B0604020202020204" pitchFamily="34" charset="0"/>
            </a:endParaRPr>
          </a:p>
          <a:p>
            <a:pPr marL="800100" lvl="1" indent="-342900">
              <a:lnSpc>
                <a:spcPct val="150000"/>
              </a:lnSpc>
              <a:buFont typeface="Arial" panose="020B0604020202020204" pitchFamily="34" charset="0"/>
              <a:buChar char="•"/>
            </a:pPr>
            <a:r>
              <a:rPr lang="en-GB" sz="2000" dirty="0">
                <a:latin typeface="Helvetica" panose="020B0604020202020204" pitchFamily="34" charset="0"/>
              </a:rPr>
              <a:t>A vertical platform lift or stairway lift can be used to move the elder up and down the stairs</a:t>
            </a:r>
            <a:endParaRPr lang="en-US" sz="2000" dirty="0">
              <a:latin typeface="Helvetica" panose="020B0604020202020204" pitchFamily="34" charset="0"/>
            </a:endParaRPr>
          </a:p>
          <a:p>
            <a:pPr marL="800100" lvl="1" indent="-342900">
              <a:lnSpc>
                <a:spcPct val="150000"/>
              </a:lnSpc>
              <a:buFont typeface="Arial" panose="020B0604020202020204" pitchFamily="34" charset="0"/>
              <a:buChar char="•"/>
            </a:pPr>
            <a:r>
              <a:rPr lang="en-GB" sz="2000" dirty="0">
                <a:latin typeface="Helvetica" panose="020B0604020202020204" pitchFamily="34" charset="0"/>
              </a:rPr>
              <a:t>The bathrooms may have a walk-in bathtub, lower threshold for shower and a shower chair, railings, and raised toilet seat </a:t>
            </a:r>
            <a:endParaRPr lang="en-US" sz="2000" dirty="0">
              <a:latin typeface="Helvetica" panose="020B0604020202020204" pitchFamily="34" charset="0"/>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35378"/>
            <a:ext cx="8229600" cy="685800"/>
          </a:xfrm>
        </p:spPr>
        <p:txBody>
          <a:bodyPr>
            <a:normAutofit/>
          </a:bodyPr>
          <a:lstStyle/>
          <a:p>
            <a:r>
              <a:rPr lang="en-US" sz="3600" dirty="0">
                <a:latin typeface="Helvetica" panose="020B0604020202020204" pitchFamily="34" charset="0"/>
              </a:rPr>
              <a:t>Summary</a:t>
            </a:r>
            <a:endParaRPr lang="en-US" sz="3600" dirty="0">
              <a:latin typeface="Helvetica" panose="020B0604020202020204" pitchFamily="34" charset="0"/>
            </a:endParaRPr>
          </a:p>
        </p:txBody>
      </p:sp>
      <p:sp>
        <p:nvSpPr>
          <p:cNvPr id="5" name="TextBox 4"/>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45</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
        <p:nvSpPr>
          <p:cNvPr id="3" name="Rectangle 2"/>
          <p:cNvSpPr/>
          <p:nvPr/>
        </p:nvSpPr>
        <p:spPr>
          <a:xfrm>
            <a:off x="152400" y="838200"/>
            <a:ext cx="8610600" cy="5324535"/>
          </a:xfrm>
          <a:prstGeom prst="rect">
            <a:avLst/>
          </a:prstGeom>
        </p:spPr>
        <p:txBody>
          <a:bodyPr wrap="square">
            <a:spAutoFit/>
          </a:bodyPr>
          <a:lstStyle/>
          <a:p>
            <a:pPr lvl="1"/>
            <a:r>
              <a:rPr lang="en-GB" sz="2000" dirty="0">
                <a:latin typeface="Helvetica" panose="020B0604020202020204" pitchFamily="34" charset="0"/>
              </a:rPr>
              <a:t>When the elder is sitting in the wheelchair:</a:t>
            </a:r>
            <a:endParaRPr lang="en-US" sz="2000" dirty="0">
              <a:latin typeface="Helvetica" panose="020B0604020202020204" pitchFamily="34" charset="0"/>
            </a:endParaRPr>
          </a:p>
          <a:p>
            <a:pPr marL="1257300" lvl="2" indent="-342900">
              <a:lnSpc>
                <a:spcPct val="200000"/>
              </a:lnSpc>
              <a:buFont typeface="Wingdings" panose="05000000000000000000" pitchFamily="2" charset="2"/>
              <a:buChar char="§"/>
            </a:pPr>
            <a:r>
              <a:rPr lang="en-GB" sz="2000" dirty="0">
                <a:latin typeface="Helvetica" panose="020B0604020202020204" pitchFamily="34" charset="0"/>
              </a:rPr>
              <a:t>Ensure the seat belt is fastened </a:t>
            </a:r>
            <a:endParaRPr lang="en-US" sz="2000" dirty="0">
              <a:latin typeface="Helvetica" panose="020B0604020202020204" pitchFamily="34" charset="0"/>
            </a:endParaRPr>
          </a:p>
          <a:p>
            <a:pPr marL="1257300" lvl="2" indent="-342900">
              <a:lnSpc>
                <a:spcPct val="200000"/>
              </a:lnSpc>
              <a:buFont typeface="Wingdings" panose="05000000000000000000" pitchFamily="2" charset="2"/>
              <a:buChar char="§"/>
            </a:pPr>
            <a:r>
              <a:rPr lang="en-GB" sz="2000" dirty="0">
                <a:latin typeface="Helvetica" panose="020B0604020202020204" pitchFamily="34" charset="0"/>
              </a:rPr>
              <a:t>Ensure that the elder’s weight is evenly balanced</a:t>
            </a:r>
            <a:endParaRPr lang="en-US" sz="2000" dirty="0">
              <a:latin typeface="Helvetica" panose="020B0604020202020204" pitchFamily="34" charset="0"/>
            </a:endParaRPr>
          </a:p>
          <a:p>
            <a:pPr marL="1257300" lvl="2" indent="-342900">
              <a:lnSpc>
                <a:spcPct val="200000"/>
              </a:lnSpc>
              <a:buFont typeface="Wingdings" panose="05000000000000000000" pitchFamily="2" charset="2"/>
              <a:buChar char="§"/>
            </a:pPr>
            <a:r>
              <a:rPr lang="en-GB" sz="2000" dirty="0">
                <a:latin typeface="Helvetica" panose="020B0604020202020204" pitchFamily="34" charset="0"/>
              </a:rPr>
              <a:t>Ensure that the elder’s feet are placed on the footrests</a:t>
            </a:r>
            <a:endParaRPr lang="en-US" sz="2000" dirty="0">
              <a:latin typeface="Helvetica" panose="020B0604020202020204" pitchFamily="34" charset="0"/>
            </a:endParaRPr>
          </a:p>
          <a:p>
            <a:pPr marL="1257300" lvl="2" indent="-342900">
              <a:lnSpc>
                <a:spcPct val="200000"/>
              </a:lnSpc>
              <a:buFont typeface="Wingdings" panose="05000000000000000000" pitchFamily="2" charset="2"/>
              <a:buChar char="§"/>
            </a:pPr>
            <a:r>
              <a:rPr lang="en-GB" sz="2000" dirty="0">
                <a:latin typeface="Helvetica" panose="020B0604020202020204" pitchFamily="34" charset="0"/>
              </a:rPr>
              <a:t>When wheelchair is stationary with elder, lock the wheels</a:t>
            </a:r>
            <a:endParaRPr lang="en-US" sz="2000" dirty="0">
              <a:latin typeface="Helvetica" panose="020B0604020202020204" pitchFamily="34" charset="0"/>
            </a:endParaRPr>
          </a:p>
          <a:p>
            <a:pPr marL="1257300" lvl="2" indent="-342900">
              <a:lnSpc>
                <a:spcPct val="200000"/>
              </a:lnSpc>
              <a:buFont typeface="Wingdings" panose="05000000000000000000" pitchFamily="2" charset="2"/>
              <a:buChar char="§"/>
            </a:pPr>
            <a:r>
              <a:rPr lang="en-GB" sz="2000" dirty="0">
                <a:latin typeface="Helvetica" panose="020B0604020202020204" pitchFamily="34" charset="0"/>
              </a:rPr>
              <a:t>When outdoors, understand the surroundings, terrain, and manoeuvring wheelchair through paths </a:t>
            </a:r>
            <a:endParaRPr lang="en-US" sz="2000" dirty="0">
              <a:latin typeface="Helvetica" panose="020B0604020202020204" pitchFamily="34" charset="0"/>
            </a:endParaRPr>
          </a:p>
          <a:p>
            <a:pPr marL="1257300" lvl="2" indent="-342900">
              <a:lnSpc>
                <a:spcPct val="200000"/>
              </a:lnSpc>
              <a:buFont typeface="Wingdings" panose="05000000000000000000" pitchFamily="2" charset="2"/>
              <a:buChar char="§"/>
            </a:pPr>
            <a:r>
              <a:rPr lang="en-GB" sz="2000" dirty="0">
                <a:latin typeface="Helvetica" panose="020B0604020202020204" pitchFamily="34" charset="0"/>
              </a:rPr>
              <a:t>Use facilities meant for disabled, such as ramps, parking, and restrooms to ensure smooth experience for elder</a:t>
            </a:r>
            <a:endParaRPr lang="en-US" sz="2000" dirty="0">
              <a:latin typeface="Helvetica" panose="020B0604020202020204" pitchFamily="34" charset="0"/>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590800"/>
            <a:ext cx="8229600" cy="1143000"/>
          </a:xfrm>
        </p:spPr>
        <p:txBody>
          <a:bodyPr>
            <a:normAutofit/>
          </a:bodyPr>
          <a:lstStyle/>
          <a:p>
            <a:r>
              <a:rPr lang="en-US" sz="3000" dirty="0">
                <a:latin typeface="Helvetica" panose="020B0604020202020204" pitchFamily="34" charset="0"/>
              </a:rPr>
              <a:t>Any Questions?</a:t>
            </a:r>
            <a:endParaRPr lang="en-US" sz="3000" dirty="0">
              <a:latin typeface="Helvetica" panose="020B0604020202020204" pitchFamily="34" charset="0"/>
            </a:endParaRPr>
          </a:p>
        </p:txBody>
      </p:sp>
      <p:sp>
        <p:nvSpPr>
          <p:cNvPr id="4" name="TextBox 3"/>
          <p:cNvSpPr txBox="1"/>
          <p:nvPr/>
        </p:nvSpPr>
        <p:spPr>
          <a:xfrm>
            <a:off x="8820472" y="6597352"/>
            <a:ext cx="360996"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46</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1"/>
          <a:stretch>
            <a:fillRect/>
          </a:stretch>
        </p:blipFill>
        <p:spPr>
          <a:xfrm>
            <a:off x="0" y="-18373"/>
            <a:ext cx="9144000" cy="6876373"/>
          </a:xfrm>
          <a:prstGeom prst="rect">
            <a:avLst/>
          </a:prstGeom>
          <a:ln>
            <a:solidFill>
              <a:srgbClr val="7030A0"/>
            </a:solid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3400" y="2590800"/>
            <a:ext cx="8229600" cy="1143000"/>
          </a:xfrm>
        </p:spPr>
        <p:txBody>
          <a:bodyPr>
            <a:normAutofit/>
          </a:bodyPr>
          <a:lstStyle/>
          <a:p>
            <a:r>
              <a:rPr lang="en-US" sz="3000" dirty="0">
                <a:latin typeface="Helvetica" panose="020B0604020202020204" pitchFamily="34" charset="0"/>
              </a:rPr>
              <a:t>Any Questions?</a:t>
            </a:r>
            <a:endParaRPr lang="en-US" sz="3000" dirty="0">
              <a:latin typeface="Helvetica" panose="020B0604020202020204" pitchFamily="34" charset="0"/>
            </a:endParaRPr>
          </a:p>
        </p:txBody>
      </p:sp>
      <p:sp>
        <p:nvSpPr>
          <p:cNvPr id="4" name="TextBox 3"/>
          <p:cNvSpPr txBox="1"/>
          <p:nvPr/>
        </p:nvSpPr>
        <p:spPr>
          <a:xfrm>
            <a:off x="8820472" y="6597352"/>
            <a:ext cx="290464"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4</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Tree>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15" name="Straight Connector 14"/>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8820472" y="6597352"/>
            <a:ext cx="290464"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5</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pic>
        <p:nvPicPr>
          <p:cNvPr id="10" name="Picture 9"/>
          <p:cNvPicPr preferRelativeResize="0"/>
          <p:nvPr/>
        </p:nvPicPr>
        <p:blipFill>
          <a:blip r:embed="rId1" cstate="print">
            <a:extLst>
              <a:ext uri="{28A0092B-C50C-407E-A947-70E740481C1C}">
                <a14:useLocalDpi xmlns:a14="http://schemas.microsoft.com/office/drawing/2010/main" val="0"/>
              </a:ext>
            </a:extLst>
          </a:blip>
          <a:stretch>
            <a:fillRect/>
          </a:stretch>
        </p:blipFill>
        <p:spPr>
          <a:xfrm>
            <a:off x="792000" y="2797200"/>
            <a:ext cx="7560000" cy="1440000"/>
          </a:xfrm>
          <a:prstGeom prst="rect">
            <a:avLst/>
          </a:prstGeom>
        </p:spPr>
      </p:pic>
      <p:sp>
        <p:nvSpPr>
          <p:cNvPr id="11" name="Rectangle 10"/>
          <p:cNvSpPr/>
          <p:nvPr/>
        </p:nvSpPr>
        <p:spPr>
          <a:xfrm>
            <a:off x="844625" y="3276834"/>
            <a:ext cx="7467600" cy="553998"/>
          </a:xfrm>
          <a:prstGeom prst="rect">
            <a:avLst/>
          </a:prstGeom>
        </p:spPr>
        <p:txBody>
          <a:bodyPr wrap="square">
            <a:spAutoFit/>
          </a:bodyPr>
          <a:lstStyle/>
          <a:p>
            <a:pPr algn="ctr"/>
            <a:r>
              <a:rPr lang="en-US" sz="3000" b="1" dirty="0">
                <a:latin typeface="Helvetica" panose="020B0604020202020204" pitchFamily="34" charset="0"/>
                <a:cs typeface="Arial" panose="020B0604020202020204" pitchFamily="34" charset="0"/>
              </a:rPr>
              <a:t>Maintaining Nutritional Food Value</a:t>
            </a:r>
            <a:endParaRPr lang="en-US" sz="3000" b="1" dirty="0">
              <a:latin typeface="Helvetica" panose="020B0604020202020204" pitchFamily="34" charset="0"/>
              <a:cs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820472" y="6597352"/>
            <a:ext cx="290464"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6</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
        <p:nvSpPr>
          <p:cNvPr id="11" name="Rectangle 10"/>
          <p:cNvSpPr/>
          <p:nvPr/>
        </p:nvSpPr>
        <p:spPr>
          <a:xfrm>
            <a:off x="1788" y="6604438"/>
            <a:ext cx="9143999" cy="246221"/>
          </a:xfrm>
          <a:prstGeom prst="rect">
            <a:avLst/>
          </a:prstGeom>
        </p:spPr>
        <p:txBody>
          <a:bodyPr wrap="square">
            <a:spAutoFit/>
          </a:bodyPr>
          <a:lstStyle/>
          <a:p>
            <a:r>
              <a:rPr lang="en-US" sz="950" b="1" dirty="0">
                <a:latin typeface="Helvetica" panose="020B0604020202020204" pitchFamily="34" charset="0"/>
                <a:cs typeface="Helvetica" panose="020B0604020202020204" pitchFamily="34" charset="0"/>
              </a:rPr>
              <a:t>Copyright: </a:t>
            </a:r>
            <a:r>
              <a:rPr lang="en-US" sz="950" b="1" dirty="0" err="1">
                <a:latin typeface="Helvetica" panose="020B0604020202020204" pitchFamily="34" charset="0"/>
                <a:cs typeface="Helvetica" panose="020B0604020202020204" pitchFamily="34" charset="0"/>
              </a:rPr>
              <a:t>iCare</a:t>
            </a:r>
            <a:r>
              <a:rPr lang="en-US" sz="950" b="1" dirty="0">
                <a:latin typeface="Helvetica" panose="020B0604020202020204" pitchFamily="34" charset="0"/>
                <a:cs typeface="Helvetica" panose="020B0604020202020204" pitchFamily="34" charset="0"/>
              </a:rPr>
              <a:t> Life Pte. Ltd., Singapore : </a:t>
            </a:r>
            <a:r>
              <a:rPr lang="en-US" sz="950" i="1" dirty="0">
                <a:latin typeface="Helvetica" panose="020B0604020202020204" pitchFamily="34" charset="0"/>
                <a:cs typeface="Helvetica" panose="020B0604020202020204" pitchFamily="34" charset="0"/>
              </a:rPr>
              <a:t>This document  must not be copied or shared or circulated without the consent of </a:t>
            </a:r>
            <a:r>
              <a:rPr lang="en-US" sz="950" i="1" dirty="0" err="1">
                <a:latin typeface="Helvetica" panose="020B0604020202020204" pitchFamily="34" charset="0"/>
                <a:cs typeface="Helvetica" panose="020B0604020202020204" pitchFamily="34" charset="0"/>
              </a:rPr>
              <a:t>iCare</a:t>
            </a:r>
            <a:r>
              <a:rPr lang="en-US" sz="950" i="1" dirty="0">
                <a:latin typeface="Helvetica" panose="020B0604020202020204" pitchFamily="34" charset="0"/>
                <a:cs typeface="Helvetica" panose="020B0604020202020204" pitchFamily="34" charset="0"/>
              </a:rPr>
              <a:t> Life and/or its affiliates. </a:t>
            </a:r>
            <a:r>
              <a:rPr lang="en-US" sz="950" dirty="0">
                <a:latin typeface="Helvetica" panose="020B0604020202020204" pitchFamily="34" charset="0"/>
                <a:cs typeface="Helvetica" panose="020B0604020202020204" pitchFamily="34" charset="0"/>
              </a:rPr>
              <a:t> </a:t>
            </a:r>
            <a:endParaRPr lang="en-IN" sz="950" dirty="0">
              <a:latin typeface="Helvetica" panose="020B0604020202020204" pitchFamily="34" charset="0"/>
              <a:cs typeface="Helvetica" panose="020B0604020202020204" pitchFamily="34" charset="0"/>
            </a:endParaRPr>
          </a:p>
        </p:txBody>
      </p:sp>
      <p:cxnSp>
        <p:nvCxnSpPr>
          <p:cNvPr id="12" name="Straight Connector 11"/>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11575" y="6597352"/>
            <a:ext cx="9180000" cy="0"/>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14" name="Shape 357"/>
          <p:cNvSpPr/>
          <p:nvPr/>
        </p:nvSpPr>
        <p:spPr>
          <a:xfrm>
            <a:off x="0" y="462770"/>
            <a:ext cx="539552" cy="895773"/>
          </a:xfrm>
          <a:prstGeom prst="rect">
            <a:avLst/>
          </a:prstGeom>
          <a:solidFill>
            <a:srgbClr val="92C63D"/>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baseline="0" dirty="0">
              <a:solidFill>
                <a:srgbClr val="92C63D"/>
              </a:solidFill>
              <a:latin typeface="Arial" panose="020B0604020202020204"/>
              <a:ea typeface="Arial" panose="020B0604020202020204"/>
              <a:cs typeface="Arial" panose="020B0604020202020204"/>
              <a:sym typeface="Arial" panose="020B0604020202020204"/>
            </a:endParaRPr>
          </a:p>
        </p:txBody>
      </p:sp>
      <p:sp>
        <p:nvSpPr>
          <p:cNvPr id="15" name="Shape 358"/>
          <p:cNvSpPr/>
          <p:nvPr/>
        </p:nvSpPr>
        <p:spPr>
          <a:xfrm>
            <a:off x="614858" y="462770"/>
            <a:ext cx="8529142" cy="895773"/>
          </a:xfrm>
          <a:prstGeom prst="rect">
            <a:avLst/>
          </a:prstGeom>
          <a:solidFill>
            <a:srgbClr val="7C3A92">
              <a:alpha val="64705"/>
            </a:srgbClr>
          </a:solidFill>
          <a:ln>
            <a:noFill/>
          </a:ln>
        </p:spPr>
        <p:txBody>
          <a:bodyPr lIns="91425" tIns="45700" rIns="91425" bIns="45700" anchor="ctr" anchorCtr="0">
            <a:noAutofit/>
          </a:bodyPr>
          <a:lstStyle/>
          <a:p>
            <a:pPr marL="0" marR="0" lvl="0" indent="0" algn="ctr" rtl="0">
              <a:spcBef>
                <a:spcPts val="0"/>
              </a:spcBef>
              <a:buNone/>
            </a:pPr>
            <a:endParaRPr sz="1800" b="0" i="0" u="none" strike="noStrike" cap="none" baseline="0" dirty="0">
              <a:solidFill>
                <a:srgbClr val="92C63D"/>
              </a:solidFill>
              <a:latin typeface="Arial" panose="020B0604020202020204"/>
              <a:ea typeface="Arial" panose="020B0604020202020204"/>
              <a:cs typeface="Arial" panose="020B0604020202020204"/>
              <a:sym typeface="Arial" panose="020B0604020202020204"/>
            </a:endParaRPr>
          </a:p>
        </p:txBody>
      </p:sp>
      <p:sp>
        <p:nvSpPr>
          <p:cNvPr id="16" name="Shape 359"/>
          <p:cNvSpPr txBox="1"/>
          <p:nvPr/>
        </p:nvSpPr>
        <p:spPr>
          <a:xfrm>
            <a:off x="614859" y="462770"/>
            <a:ext cx="8529141" cy="895773"/>
          </a:xfrm>
          <a:prstGeom prst="rect">
            <a:avLst/>
          </a:prstGeom>
          <a:noFill/>
          <a:ln>
            <a:noFill/>
          </a:ln>
        </p:spPr>
        <p:txBody>
          <a:bodyPr lIns="91425" tIns="45700" rIns="91425" bIns="45700" anchor="ctr" anchorCtr="0">
            <a:noAutofit/>
          </a:bodyPr>
          <a:lstStyle/>
          <a:p>
            <a:pPr>
              <a:buSzPct val="25000"/>
            </a:pPr>
            <a:endParaRPr lang="en-GB" sz="3600" b="1" dirty="0">
              <a:solidFill>
                <a:schemeClr val="lt1"/>
              </a:solidFill>
              <a:latin typeface="Helvetica Neue"/>
              <a:ea typeface="Helvetica Neue"/>
              <a:cs typeface="Helvetica Neue"/>
            </a:endParaRPr>
          </a:p>
          <a:p>
            <a:r>
              <a:rPr lang="en-US" sz="3600" b="1" dirty="0">
                <a:solidFill>
                  <a:schemeClr val="lt1"/>
                </a:solidFill>
                <a:latin typeface="Helvetica Neue"/>
                <a:ea typeface="Helvetica Neue"/>
                <a:cs typeface="Helvetica Neue"/>
              </a:rPr>
              <a:t>Maintaining Nutritional Food Value</a:t>
            </a:r>
            <a:endParaRPr lang="en-US" sz="3600" b="1" dirty="0">
              <a:solidFill>
                <a:schemeClr val="lt1"/>
              </a:solidFill>
              <a:latin typeface="Helvetica Neue"/>
              <a:ea typeface="Helvetica Neue"/>
              <a:cs typeface="Helvetica Neue"/>
            </a:endParaRPr>
          </a:p>
          <a:p>
            <a:pPr lvl="0">
              <a:buSzPct val="25000"/>
            </a:pPr>
            <a:endParaRPr lang="en-SG" sz="3600" b="1" dirty="0">
              <a:solidFill>
                <a:schemeClr val="lt1"/>
              </a:solidFill>
              <a:latin typeface="Helvetica Neue"/>
              <a:ea typeface="Helvetica Neue"/>
              <a:cs typeface="Helvetica Neue"/>
              <a:sym typeface="Helvetica Neue"/>
            </a:endParaRPr>
          </a:p>
        </p:txBody>
      </p:sp>
      <p:pic>
        <p:nvPicPr>
          <p:cNvPr id="18" name="Picture 1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397540"/>
            <a:ext cx="9144000" cy="51556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600"/>
    </mc:Choice>
    <mc:Fallback>
      <p:transition spd="slow" advTm="56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5300" y="57150"/>
            <a:ext cx="8229600" cy="552450"/>
          </a:xfrm>
        </p:spPr>
        <p:txBody>
          <a:bodyPr>
            <a:normAutofit/>
          </a:bodyPr>
          <a:lstStyle/>
          <a:p>
            <a:r>
              <a:rPr lang="en-US" sz="3000" dirty="0">
                <a:latin typeface="Helvetica" panose="020B0604020202020204" pitchFamily="34" charset="0"/>
              </a:rPr>
              <a:t>Summary</a:t>
            </a:r>
            <a:endParaRPr lang="en-US" sz="3000" dirty="0">
              <a:latin typeface="Helvetica" panose="020B0604020202020204" pitchFamily="34" charset="0"/>
            </a:endParaRPr>
          </a:p>
        </p:txBody>
      </p:sp>
      <p:sp>
        <p:nvSpPr>
          <p:cNvPr id="3" name="Content Placeholder 2"/>
          <p:cNvSpPr>
            <a:spLocks noGrp="1"/>
          </p:cNvSpPr>
          <p:nvPr>
            <p:ph idx="1"/>
          </p:nvPr>
        </p:nvSpPr>
        <p:spPr>
          <a:xfrm>
            <a:off x="190500" y="526374"/>
            <a:ext cx="8839200" cy="6419850"/>
          </a:xfrm>
        </p:spPr>
        <p:txBody>
          <a:bodyPr>
            <a:noAutofit/>
          </a:bodyPr>
          <a:lstStyle/>
          <a:p>
            <a:pPr lvl="0"/>
            <a:r>
              <a:rPr lang="en-US" sz="2000" dirty="0">
                <a:latin typeface="Helvetica" panose="020B0604020202020204" pitchFamily="34" charset="0"/>
              </a:rPr>
              <a:t>To get maximum nutrition from food:</a:t>
            </a:r>
            <a:endParaRPr lang="en-US" sz="2000" dirty="0">
              <a:latin typeface="Helvetica" panose="020B0604020202020204" pitchFamily="34" charset="0"/>
            </a:endParaRPr>
          </a:p>
          <a:p>
            <a:pPr lvl="0"/>
            <a:endParaRPr lang="en-US" sz="2000" dirty="0">
              <a:latin typeface="Helvetica" panose="020B0604020202020204" pitchFamily="34" charset="0"/>
            </a:endParaRPr>
          </a:p>
          <a:p>
            <a:pPr lvl="1">
              <a:lnSpc>
                <a:spcPct val="150000"/>
              </a:lnSpc>
              <a:buFont typeface="Wingdings" panose="05000000000000000000" pitchFamily="2" charset="2"/>
              <a:buChar char="§"/>
            </a:pPr>
            <a:r>
              <a:rPr lang="en-US" sz="2000" dirty="0">
                <a:latin typeface="Helvetica" panose="020B0604020202020204" pitchFamily="34" charset="0"/>
              </a:rPr>
              <a:t>Buy fresh produce</a:t>
            </a:r>
            <a:endParaRPr lang="en-US" sz="2000" dirty="0">
              <a:latin typeface="Helvetica" panose="020B0604020202020204" pitchFamily="34" charset="0"/>
            </a:endParaRPr>
          </a:p>
          <a:p>
            <a:pPr lvl="1">
              <a:lnSpc>
                <a:spcPct val="150000"/>
              </a:lnSpc>
              <a:buFont typeface="Wingdings" panose="05000000000000000000" pitchFamily="2" charset="2"/>
              <a:buChar char="§"/>
            </a:pPr>
            <a:r>
              <a:rPr lang="en-US" sz="2000" dirty="0">
                <a:latin typeface="Helvetica" panose="020B0604020202020204" pitchFamily="34" charset="0"/>
              </a:rPr>
              <a:t>Stock food only for a few days</a:t>
            </a:r>
            <a:endParaRPr lang="en-US" sz="2000" dirty="0">
              <a:latin typeface="Helvetica" panose="020B0604020202020204" pitchFamily="34" charset="0"/>
            </a:endParaRPr>
          </a:p>
          <a:p>
            <a:pPr lvl="1">
              <a:lnSpc>
                <a:spcPct val="150000"/>
              </a:lnSpc>
              <a:buFont typeface="Wingdings" panose="05000000000000000000" pitchFamily="2" charset="2"/>
              <a:buChar char="§"/>
            </a:pPr>
            <a:r>
              <a:rPr lang="en-US" sz="2000" dirty="0">
                <a:latin typeface="Helvetica" panose="020B0604020202020204" pitchFamily="34" charset="0"/>
              </a:rPr>
              <a:t>Use sautéing and steaming for cooking food</a:t>
            </a:r>
            <a:endParaRPr lang="en-US" sz="2000" dirty="0">
              <a:latin typeface="Helvetica" panose="020B0604020202020204" pitchFamily="34" charset="0"/>
            </a:endParaRPr>
          </a:p>
          <a:p>
            <a:pPr lvl="1">
              <a:lnSpc>
                <a:spcPct val="150000"/>
              </a:lnSpc>
              <a:buFont typeface="Wingdings" panose="05000000000000000000" pitchFamily="2" charset="2"/>
              <a:buChar char="§"/>
            </a:pPr>
            <a:r>
              <a:rPr lang="en-US" sz="2000" dirty="0">
                <a:latin typeface="Helvetica" panose="020B0604020202020204" pitchFamily="34" charset="0"/>
              </a:rPr>
              <a:t>Limit boiling and baking food</a:t>
            </a:r>
            <a:endParaRPr lang="en-US" sz="2000" dirty="0">
              <a:latin typeface="Helvetica" panose="020B0604020202020204" pitchFamily="34" charset="0"/>
            </a:endParaRPr>
          </a:p>
          <a:p>
            <a:pPr lvl="1">
              <a:lnSpc>
                <a:spcPct val="150000"/>
              </a:lnSpc>
              <a:buFont typeface="Wingdings" panose="05000000000000000000" pitchFamily="2" charset="2"/>
              <a:buChar char="§"/>
            </a:pPr>
            <a:r>
              <a:rPr lang="en-US" sz="2000" dirty="0">
                <a:latin typeface="Helvetica" panose="020B0604020202020204" pitchFamily="34" charset="0"/>
              </a:rPr>
              <a:t>Avoid deep frying and microwave cooking</a:t>
            </a:r>
            <a:endParaRPr lang="en-US" sz="2000" dirty="0">
              <a:latin typeface="Helvetica" panose="020B0604020202020204" pitchFamily="34" charset="0"/>
            </a:endParaRPr>
          </a:p>
          <a:p>
            <a:pPr lvl="1">
              <a:lnSpc>
                <a:spcPct val="150000"/>
              </a:lnSpc>
              <a:buFont typeface="Wingdings" panose="05000000000000000000" pitchFamily="2" charset="2"/>
              <a:buChar char="§"/>
            </a:pPr>
            <a:r>
              <a:rPr lang="en-US" sz="2000" dirty="0">
                <a:latin typeface="Helvetica" panose="020B0604020202020204" pitchFamily="34" charset="0"/>
              </a:rPr>
              <a:t>Do not reuse oil for frying and sautéing</a:t>
            </a:r>
            <a:endParaRPr lang="en-US" sz="2000" dirty="0">
              <a:latin typeface="Helvetica" panose="020B0604020202020204" pitchFamily="34" charset="0"/>
            </a:endParaRPr>
          </a:p>
          <a:p>
            <a:pPr lvl="1">
              <a:lnSpc>
                <a:spcPct val="150000"/>
              </a:lnSpc>
              <a:buFont typeface="Wingdings" panose="05000000000000000000" pitchFamily="2" charset="2"/>
              <a:buChar char="§"/>
            </a:pPr>
            <a:r>
              <a:rPr lang="en-US" sz="2000" dirty="0">
                <a:latin typeface="Helvetica" panose="020B0604020202020204" pitchFamily="34" charset="0"/>
              </a:rPr>
              <a:t>Do not refreeze thawed food</a:t>
            </a:r>
            <a:endParaRPr lang="en-US" sz="2000" dirty="0">
              <a:latin typeface="Helvetica" panose="020B0604020202020204" pitchFamily="34" charset="0"/>
            </a:endParaRPr>
          </a:p>
          <a:p>
            <a:pPr lvl="1">
              <a:lnSpc>
                <a:spcPct val="150000"/>
              </a:lnSpc>
              <a:buFont typeface="Wingdings" panose="05000000000000000000" pitchFamily="2" charset="2"/>
              <a:buChar char="§"/>
            </a:pPr>
            <a:r>
              <a:rPr lang="en-US" sz="2000" dirty="0">
                <a:latin typeface="Helvetica" panose="020B0604020202020204" pitchFamily="34" charset="0"/>
              </a:rPr>
              <a:t>Check best before date on packaged food</a:t>
            </a:r>
            <a:endParaRPr lang="en-US" sz="2000" dirty="0">
              <a:latin typeface="Helvetica" panose="020B0604020202020204" pitchFamily="34" charset="0"/>
            </a:endParaRPr>
          </a:p>
          <a:p>
            <a:pPr lvl="1">
              <a:lnSpc>
                <a:spcPct val="150000"/>
              </a:lnSpc>
              <a:buFont typeface="Wingdings" panose="05000000000000000000" pitchFamily="2" charset="2"/>
              <a:buChar char="§"/>
            </a:pPr>
            <a:r>
              <a:rPr lang="en-US" sz="2000" dirty="0">
                <a:latin typeface="Helvetica" panose="020B0604020202020204" pitchFamily="34" charset="0"/>
              </a:rPr>
              <a:t>Follow storage and usage instructions on food packages</a:t>
            </a:r>
            <a:endParaRPr lang="en-US" sz="2000" dirty="0">
              <a:latin typeface="Helvetica" panose="020B0604020202020204" pitchFamily="34" charset="0"/>
            </a:endParaRPr>
          </a:p>
        </p:txBody>
      </p:sp>
      <p:sp>
        <p:nvSpPr>
          <p:cNvPr id="5" name="TextBox 4"/>
          <p:cNvSpPr txBox="1"/>
          <p:nvPr/>
        </p:nvSpPr>
        <p:spPr>
          <a:xfrm>
            <a:off x="8820472" y="6597352"/>
            <a:ext cx="290464"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7</a:t>
            </a:r>
            <a:r>
              <a:rPr lang="en-US" sz="1000" dirty="0">
                <a:latin typeface="Helvetica" panose="020B0604020202020204" pitchFamily="34" charset="0"/>
                <a:cs typeface="Helvetica" panose="020B0604020202020204" pitchFamily="34" charset="0"/>
              </a:rPr>
              <a:t> </a:t>
            </a:r>
            <a:endParaRPr lang="en-IN" sz="1000" dirty="0">
              <a:latin typeface="Helvetica" panose="020B0604020202020204" pitchFamily="34" charset="0"/>
              <a:cs typeface="Helvetica" panose="020B0604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590800"/>
            <a:ext cx="8229600" cy="1143000"/>
          </a:xfrm>
        </p:spPr>
        <p:txBody>
          <a:bodyPr>
            <a:normAutofit/>
          </a:bodyPr>
          <a:lstStyle/>
          <a:p>
            <a:r>
              <a:rPr lang="en-US" sz="3000" dirty="0">
                <a:latin typeface="Helvetica" panose="020B0604020202020204" pitchFamily="34" charset="0"/>
              </a:rPr>
              <a:t>Any Questions?</a:t>
            </a:r>
            <a:endParaRPr lang="en-US" sz="3000" dirty="0">
              <a:latin typeface="Helvetica" panose="020B0604020202020204" pitchFamily="34" charset="0"/>
            </a:endParaRPr>
          </a:p>
        </p:txBody>
      </p:sp>
      <p:sp>
        <p:nvSpPr>
          <p:cNvPr id="4" name="TextBox 3"/>
          <p:cNvSpPr txBox="1"/>
          <p:nvPr/>
        </p:nvSpPr>
        <p:spPr>
          <a:xfrm>
            <a:off x="8820472" y="6597352"/>
            <a:ext cx="255198" cy="246221"/>
          </a:xfrm>
          <a:prstGeom prst="rect">
            <a:avLst/>
          </a:prstGeom>
          <a:noFill/>
        </p:spPr>
        <p:txBody>
          <a:bodyPr wrap="none" rtlCol="0">
            <a:spAutoFit/>
          </a:bodyPr>
          <a:lstStyle/>
          <a:p>
            <a:r>
              <a:rPr lang="en-US" sz="1000" b="1" dirty="0">
                <a:latin typeface="Helvetica" panose="020B0604020202020204" pitchFamily="34" charset="0"/>
                <a:cs typeface="Helvetica" panose="020B0604020202020204" pitchFamily="34" charset="0"/>
              </a:rPr>
              <a:t>8</a:t>
            </a:r>
            <a:endParaRPr lang="en-IN" sz="1000" dirty="0">
              <a:latin typeface="Helvetica" panose="020B0604020202020204" pitchFamily="34" charset="0"/>
              <a:cs typeface="Helvetica" panose="020B0604020202020204" pitchFamily="34" charset="0"/>
            </a:endParaRPr>
          </a:p>
        </p:txBody>
      </p:sp>
    </p:spTree>
  </p:cSld>
  <p:clrMapOvr>
    <a:masterClrMapping/>
  </p:clrMapOvr>
</p:sld>
</file>

<file path=ppt/tags/tag1.xml><?xml version="1.0" encoding="utf-8"?>
<p:tagLst xmlns:p="http://schemas.openxmlformats.org/presentationml/2006/main">
  <p:tag name="PRESENTER_SHAPETEXTINFO" val="&lt;ShapeTextInfo&gt;&lt;TableIndex row=&quot;-1&quot; col=&quot;-1&quot;&gt;&lt;linesCount val=&quot;1&quot;/&gt;&lt;lineCharCount val=&quot;20&quot;/&gt;&lt;/TableIndex&gt;&lt;/ShapeTextInfo&gt;"/>
  <p:tag name="HTML_SHAPEINFO" val="&lt;ThreeDShapeInfo&gt;&lt;uuid val=&quot;&quot;/&gt;&lt;isInvalidForFieldText val=&quot;0&quot;/&gt;&lt;Image&gt;&lt;filename val=&quot;C:\Users\Khasnobis\Documents\My Adobe Presentations\1. Skills-For-Care-Presentation-web-version-Standard-1\data\asimages\{442C03FA-5C88-4919-9F0C-7EC4E202DB32}_1.png&quot;/&gt;&lt;left val=&quot;-15&quot;/&gt;&lt;top val=&quot;192&quot;/&gt;&lt;width val=&quot;703&quot;/&gt;&lt;height val=&quot;114&quot;/&gt;&lt;hasText val=&quot;1&quot;/&gt;&lt;/Image&gt;&lt;/ThreeDShapeInfo&gt;"/>
</p:tagLst>
</file>

<file path=ppt/tags/tag2.xml><?xml version="1.0" encoding="utf-8"?>
<p:tagLst xmlns:p="http://schemas.openxmlformats.org/presentationml/2006/main">
  <p:tag name="PRESENTER_SHAPETEXTINFO" val="&lt;ShapeTextInfo&gt;&lt;TableIndex row=&quot;-1&quot; col=&quot;-1&quot;&gt;&lt;linesCount val=&quot;1&quot;/&gt;&lt;lineCharCount val=&quot;20&quot;/&gt;&lt;/TableIndex&gt;&lt;/ShapeTextInfo&gt;"/>
  <p:tag name="HTML_SHAPEINFO" val="&lt;ThreeDShapeInfo&gt;&lt;uuid val=&quot;&quot;/&gt;&lt;isInvalidForFieldText val=&quot;0&quot;/&gt;&lt;Image&gt;&lt;filename val=&quot;C:\Users\Khasnobis\Documents\My Adobe Presentations\1. Skills-For-Care-Presentation-web-version-Standard-1\data\asimages\{442C03FA-5C88-4919-9F0C-7EC4E202DB32}_1.png&quot;/&gt;&lt;left val=&quot;-15&quot;/&gt;&lt;top val=&quot;192&quot;/&gt;&lt;width val=&quot;703&quot;/&gt;&lt;height val=&quot;114&quot;/&gt;&lt;hasText val=&quot;1&quot;/&gt;&lt;/Image&gt;&lt;/ThreeDShapeInfo&gt;"/>
</p:tagLst>
</file>

<file path=ppt/tags/tag3.xml><?xml version="1.0" encoding="utf-8"?>
<p:tagLst xmlns:p="http://schemas.openxmlformats.org/presentationml/2006/main">
  <p:tag name="MMPROD_UIDATA" val="&lt;database version=&quot;10.0&quot;&gt;&lt;object type=&quot;1&quot; unique_id=&quot;10001&quot;&gt;&lt;object type=&quot;2&quot; unique_id=&quot;10002&quot;&gt;&lt;object type=&quot;3&quot; unique_id=&quot;10003&quot;&gt;&lt;property id=&quot;20148&quot; value=&quot;5&quot;/&gt;&lt;property id=&quot;20300&quot; value=&quot;Slide 1&quot;/&gt;&lt;property id=&quot;20307&quot; value=&quot;294&quot;/&gt;&lt;/object&gt;&lt;object type=&quot;3&quot; unique_id=&quot;10004&quot;&gt;&lt;property id=&quot;20148&quot; value=&quot;5&quot;/&gt;&lt;property id=&quot;20300&quot; value=&quot;Slide 2&quot;/&gt;&lt;property id=&quot;20307&quot; value=&quot;308&quot;/&gt;&lt;/object&gt;&lt;object type=&quot;3&quot; unique_id=&quot;10005&quot;&gt;&lt;property id=&quot;20148&quot; value=&quot;5&quot;/&gt;&lt;property id=&quot;20300&quot; value=&quot;Slide 3&quot;/&gt;&lt;property id=&quot;20307&quot; value=&quot;301&quot;/&gt;&lt;/object&gt;&lt;object type=&quot;3&quot; unique_id=&quot;10006&quot;&gt;&lt;property id=&quot;20148&quot; value=&quot;5&quot;/&gt;&lt;property id=&quot;20300&quot; value=&quot;Slide 4 - &amp;quot;Summary&amp;quot;&quot;/&gt;&lt;property id=&quot;20307&quot; value=&quot;275&quot;/&gt;&lt;/object&gt;&lt;object type=&quot;3&quot; unique_id=&quot;10007&quot;&gt;&lt;property id=&quot;20148&quot; value=&quot;5&quot;/&gt;&lt;property id=&quot;20300&quot; value=&quot;Slide 5 - &amp;quot;Any Questions?&amp;quot;&quot;/&gt;&lt;property id=&quot;20307&quot; value=&quot;283&quot;/&gt;&lt;/object&gt;&lt;object type=&quot;3&quot; unique_id=&quot;10008&quot;&gt;&lt;property id=&quot;20148&quot; value=&quot;5&quot;/&gt;&lt;property id=&quot;20300&quot; value=&quot;Slide 6&quot;/&gt;&lt;property id=&quot;20307&quot; value=&quot;319&quot;/&gt;&lt;/object&gt;&lt;object type=&quot;3&quot; unique_id=&quot;10009&quot;&gt;&lt;property id=&quot;20148&quot; value=&quot;5&quot;/&gt;&lt;property id=&quot;20300&quot; value=&quot;Slide 7&quot;/&gt;&lt;property id=&quot;20307&quot; value=&quot;320&quot;/&gt;&lt;/object&gt;&lt;object type=&quot;3&quot; unique_id=&quot;10010&quot;&gt;&lt;property id=&quot;20148&quot; value=&quot;5&quot;/&gt;&lt;property id=&quot;20300&quot; value=&quot;Slide 8 - &amp;quot;Summary&amp;quot;&quot;/&gt;&lt;property id=&quot;20307&quot; value=&quot;322&quot;/&gt;&lt;/object&gt;&lt;object type=&quot;3&quot; unique_id=&quot;10011&quot;&gt;&lt;property id=&quot;20148&quot; value=&quot;5&quot;/&gt;&lt;property id=&quot;20300&quot; value=&quot;Slide 9 - &amp;quot;Any Questions?&amp;quot;&quot;/&gt;&lt;property id=&quot;20307&quot; value=&quot;323&quot;/&gt;&lt;/object&gt;&lt;object type=&quot;3&quot; unique_id=&quot;10012&quot;&gt;&lt;property id=&quot;20148&quot; value=&quot;5&quot;/&gt;&lt;property id=&quot;20300&quot; value=&quot;Slide 10&quot;/&gt;&lt;property id=&quot;20307&quot; value=&quot;333&quot;/&gt;&lt;/object&gt;&lt;object type=&quot;3&quot; unique_id=&quot;10013&quot;&gt;&lt;property id=&quot;20148&quot; value=&quot;5&quot;/&gt;&lt;property id=&quot;20300&quot; value=&quot;Slide 11&quot;/&gt;&lt;property id=&quot;20307&quot; value=&quot;334&quot;/&gt;&lt;/object&gt;&lt;object type=&quot;3&quot; unique_id=&quot;10014&quot;&gt;&lt;property id=&quot;20148&quot; value=&quot;5&quot;/&gt;&lt;property id=&quot;20300&quot; value=&quot;Slide 12&quot;/&gt;&lt;property id=&quot;20307&quot; value=&quot;371&quot;/&gt;&lt;/object&gt;&lt;object type=&quot;3&quot; unique_id=&quot;10015&quot;&gt;&lt;property id=&quot;20148&quot; value=&quot;5&quot;/&gt;&lt;property id=&quot;20300&quot; value=&quot;Slide 13 - &amp;quot;Summary&amp;quot;&quot;/&gt;&lt;property id=&quot;20307&quot; value=&quot;336&quot;/&gt;&lt;/object&gt;&lt;object type=&quot;3&quot; unique_id=&quot;10016&quot;&gt;&lt;property id=&quot;20148&quot; value=&quot;5&quot;/&gt;&lt;property id=&quot;20300&quot; value=&quot;Slide 14 - &amp;quot;Any Questions?&amp;quot;&quot;/&gt;&lt;property id=&quot;20307&quot; value=&quot;337&quot;/&gt;&lt;/object&gt;&lt;object type=&quot;3&quot; unique_id=&quot;10017&quot;&gt;&lt;property id=&quot;20148&quot; value=&quot;5&quot;/&gt;&lt;property id=&quot;20300&quot; value=&quot;Slide 15&quot;/&gt;&lt;property id=&quot;20307&quot; value=&quot;364&quot;/&gt;&lt;/object&gt;&lt;object type=&quot;3&quot; unique_id=&quot;10018&quot;&gt;&lt;property id=&quot;20148&quot; value=&quot;5&quot;/&gt;&lt;property id=&quot;20300&quot; value=&quot;Slide 16&quot;/&gt;&lt;property id=&quot;20307&quot; value=&quot;365&quot;/&gt;&lt;/object&gt;&lt;object type=&quot;3&quot; unique_id=&quot;10019&quot;&gt;&lt;property id=&quot;20148&quot; value=&quot;5&quot;/&gt;&lt;property id=&quot;20300&quot; value=&quot;Slide 17 - &amp;quot;Summary&amp;quot;&quot;/&gt;&lt;property id=&quot;20307&quot; value=&quot;366&quot;/&gt;&lt;/object&gt;&lt;object type=&quot;3&quot; unique_id=&quot;10020&quot;&gt;&lt;property id=&quot;20148&quot; value=&quot;5&quot;/&gt;&lt;property id=&quot;20300&quot; value=&quot;Slide 18 - &amp;quot;Summary&amp;quot;&quot;/&gt;&lt;property id=&quot;20307&quot; value=&quot;367&quot;/&gt;&lt;/object&gt;&lt;object type=&quot;3&quot; unique_id=&quot;10021&quot;&gt;&lt;property id=&quot;20148&quot; value=&quot;5&quot;/&gt;&lt;property id=&quot;20300&quot; value=&quot;Slide 19 - &amp;quot;Any Questions?&amp;quot;&quot;/&gt;&lt;property id=&quot;20307&quot; value=&quot;369&quot;/&gt;&lt;/object&gt;&lt;object type=&quot;3&quot; unique_id=&quot;10022&quot;&gt;&lt;property id=&quot;20148&quot; value=&quot;5&quot;/&gt;&lt;property id=&quot;20300&quot; value=&quot;Slide 20&quot;/&gt;&lt;property id=&quot;20307&quot; value=&quot;348&quot;/&gt;&lt;/object&gt;&lt;object type=&quot;3&quot; unique_id=&quot;10023&quot;&gt;&lt;property id=&quot;20148&quot; value=&quot;5&quot;/&gt;&lt;property id=&quot;20300&quot; value=&quot;Slide 21&quot;/&gt;&lt;property id=&quot;20307&quot; value=&quot;349&quot;/&gt;&lt;/object&gt;&lt;object type=&quot;3&quot; unique_id=&quot;10024&quot;&gt;&lt;property id=&quot;20148&quot; value=&quot;5&quot;/&gt;&lt;property id=&quot;20300&quot; value=&quot;Slide 22 - &amp;quot;Summary&amp;quot;&quot;/&gt;&lt;property id=&quot;20307&quot; value=&quot;350&quot;/&gt;&lt;/object&gt;&lt;object type=&quot;3&quot; unique_id=&quot;10025&quot;&gt;&lt;property id=&quot;20148&quot; value=&quot;5&quot;/&gt;&lt;property id=&quot;20300&quot; value=&quot;Slide 23 - &amp;quot;Any Questions?&amp;quot;&quot;/&gt;&lt;property id=&quot;20307&quot; value=&quot;353&quot;/&gt;&lt;/object&gt;&lt;object type=&quot;3&quot; unique_id=&quot;10026&quot;&gt;&lt;property id=&quot;20148&quot; value=&quot;5&quot;/&gt;&lt;property id=&quot;20300&quot; value=&quot;Slide 24&quot;/&gt;&lt;property id=&quot;20307&quot; value=&quot;372&quot;/&gt;&lt;/object&gt;&lt;object type=&quot;3&quot; unique_id=&quot;10027&quot;&gt;&lt;property id=&quot;20148&quot; value=&quot;5&quot;/&gt;&lt;property id=&quot;20300&quot; value=&quot;Slide 25&quot;/&gt;&lt;property id=&quot;20307&quot; value=&quot;373&quot;/&gt;&lt;/object&gt;&lt;object type=&quot;3&quot; unique_id=&quot;10028&quot;&gt;&lt;property id=&quot;20148&quot; value=&quot;5&quot;/&gt;&lt;property id=&quot;20300&quot; value=&quot;Slide 26&quot;/&gt;&lt;property id=&quot;20307&quot; value=&quot;374&quot;/&gt;&lt;/object&gt;&lt;object type=&quot;3&quot; unique_id=&quot;10029&quot;&gt;&lt;property id=&quot;20148&quot; value=&quot;5&quot;/&gt;&lt;property id=&quot;20300&quot; value=&quot;Slide 27 - &amp;quot;Summary&amp;quot;&quot;/&gt;&lt;property id=&quot;20307&quot; value=&quot;375&quot;/&gt;&lt;/object&gt;&lt;object type=&quot;3&quot; unique_id=&quot;10030&quot;&gt;&lt;property id=&quot;20148&quot; value=&quot;5&quot;/&gt;&lt;property id=&quot;20300&quot; value=&quot;Slide 28 - &amp;quot;Summary&amp;quot;&quot;/&gt;&lt;property id=&quot;20307&quot; value=&quot;376&quot;/&gt;&lt;/object&gt;&lt;object type=&quot;3&quot; unique_id=&quot;10031&quot;&gt;&lt;property id=&quot;20148&quot; value=&quot;5&quot;/&gt;&lt;property id=&quot;20300&quot; value=&quot;Slide 29 - &amp;quot;Any Questions?&amp;quot;&quot;/&gt;&lt;property id=&quot;20307&quot; value=&quot;377&quot;/&gt;&lt;/object&gt;&lt;object type=&quot;3&quot; unique_id=&quot;10032&quot;&gt;&lt;property id=&quot;20148&quot; value=&quot;5&quot;/&gt;&lt;property id=&quot;20300&quot; value=&quot;Slide 30&quot;/&gt;&lt;property id=&quot;20307&quot; value=&quot;378&quot;/&gt;&lt;/object&gt;&lt;object type=&quot;3&quot; unique_id=&quot;10033&quot;&gt;&lt;property id=&quot;20148&quot; value=&quot;5&quot;/&gt;&lt;property id=&quot;20300&quot; value=&quot;Slide 31&quot;/&gt;&lt;property id=&quot;20307&quot; value=&quot;379&quot;/&gt;&lt;/object&gt;&lt;object type=&quot;3&quot; unique_id=&quot;10034&quot;&gt;&lt;property id=&quot;20148&quot; value=&quot;5&quot;/&gt;&lt;property id=&quot;20300&quot; value=&quot;Slide 32&quot;/&gt;&lt;property id=&quot;20307&quot; value=&quot;380&quot;/&gt;&lt;/object&gt;&lt;object type=&quot;3&quot; unique_id=&quot;10035&quot;&gt;&lt;property id=&quot;20148&quot; value=&quot;5&quot;/&gt;&lt;property id=&quot;20300&quot; value=&quot;Slide 33 - &amp;quot;Summary&amp;quot;&quot;/&gt;&lt;property id=&quot;20307&quot; value=&quot;381&quot;/&gt;&lt;/object&gt;&lt;object type=&quot;3&quot; unique_id=&quot;10036&quot;&gt;&lt;property id=&quot;20148&quot; value=&quot;5&quot;/&gt;&lt;property id=&quot;20300&quot; value=&quot;Slide 34 - &amp;quot;Summary&amp;quot;&quot;/&gt;&lt;property id=&quot;20307&quot; value=&quot;405&quot;/&gt;&lt;/object&gt;&lt;object type=&quot;3&quot; unique_id=&quot;10037&quot;&gt;&lt;property id=&quot;20148&quot; value=&quot;5&quot;/&gt;&lt;property id=&quot;20300&quot; value=&quot;Slide 35 - &amp;quot;Any Questions?&amp;quot;&quot;/&gt;&lt;property id=&quot;20307&quot; value=&quot;387&quot;/&gt;&lt;/object&gt;&lt;object type=&quot;3&quot; unique_id=&quot;10038&quot;&gt;&lt;property id=&quot;20148&quot; value=&quot;5&quot;/&gt;&lt;property id=&quot;20300&quot; value=&quot;Slide 36&quot;/&gt;&lt;property id=&quot;20307&quot; value=&quot;382&quot;/&gt;&lt;/object&gt;&lt;object type=&quot;3&quot; unique_id=&quot;10039&quot;&gt;&lt;property id=&quot;20148&quot; value=&quot;5&quot;/&gt;&lt;property id=&quot;20300&quot; value=&quot;Slide 37&quot;/&gt;&lt;property id=&quot;20307&quot; value=&quot;383&quot;/&gt;&lt;/object&gt;&lt;object type=&quot;3&quot; unique_id=&quot;10040&quot;&gt;&lt;property id=&quot;20148&quot; value=&quot;5&quot;/&gt;&lt;property id=&quot;20300&quot; value=&quot;Slide 38&quot;/&gt;&lt;property id=&quot;20307&quot; value=&quot;384&quot;/&gt;&lt;/object&gt;&lt;object type=&quot;3&quot; unique_id=&quot;10041&quot;&gt;&lt;property id=&quot;20148&quot; value=&quot;5&quot;/&gt;&lt;property id=&quot;20300&quot; value=&quot;Slide 39 - &amp;quot;Summary&amp;quot;&quot;/&gt;&lt;property id=&quot;20307&quot; value=&quot;385&quot;/&gt;&lt;/object&gt;&lt;object type=&quot;3&quot; unique_id=&quot;10042&quot;&gt;&lt;property id=&quot;20148&quot; value=&quot;5&quot;/&gt;&lt;property id=&quot;20300&quot; value=&quot;Slide 40 - &amp;quot;Summary&amp;quot;&quot;/&gt;&lt;property id=&quot;20307&quot; value=&quot;386&quot;/&gt;&lt;/object&gt;&lt;object type=&quot;3&quot; unique_id=&quot;10043&quot;&gt;&lt;property id=&quot;20148&quot; value=&quot;5&quot;/&gt;&lt;property id=&quot;20300&quot; value=&quot;Slide 41 - &amp;quot;Any Questions?&amp;quot;&quot;/&gt;&lt;property id=&quot;20307&quot; value=&quot;388&quot;/&gt;&lt;/object&gt;&lt;object type=&quot;3&quot; unique_id=&quot;10044&quot;&gt;&lt;property id=&quot;20148&quot; value=&quot;5&quot;/&gt;&lt;property id=&quot;20300&quot; value=&quot;Slide 42&quot;/&gt;&lt;property id=&quot;20307&quot; value=&quot;389&quot;/&gt;&lt;/object&gt;&lt;object type=&quot;3&quot; unique_id=&quot;10045&quot;&gt;&lt;property id=&quot;20148&quot; value=&quot;5&quot;/&gt;&lt;property id=&quot;20300&quot; value=&quot;Slide 43&quot;/&gt;&lt;property id=&quot;20307&quot; value=&quot;390&quot;/&gt;&lt;/object&gt;&lt;object type=&quot;3&quot; unique_id=&quot;10046&quot;&gt;&lt;property id=&quot;20148&quot; value=&quot;5&quot;/&gt;&lt;property id=&quot;20300&quot; value=&quot;Slide 44&quot;/&gt;&lt;property id=&quot;20307&quot; value=&quot;391&quot;/&gt;&lt;/object&gt;&lt;object type=&quot;3&quot; unique_id=&quot;10047&quot;&gt;&lt;property id=&quot;20148&quot; value=&quot;5&quot;/&gt;&lt;property id=&quot;20300&quot; value=&quot;Slide 45 - &amp;quot;Summary&amp;quot;&quot;/&gt;&lt;property id=&quot;20307&quot; value=&quot;392&quot;/&gt;&lt;/object&gt;&lt;object type=&quot;3&quot; unique_id=&quot;10048&quot;&gt;&lt;property id=&quot;20148&quot; value=&quot;5&quot;/&gt;&lt;property id=&quot;20300&quot; value=&quot;Slide 46 - &amp;quot;Summary&amp;quot;&quot;/&gt;&lt;property id=&quot;20307&quot; value=&quot;406&quot;/&gt;&lt;/object&gt;&lt;object type=&quot;3&quot; unique_id=&quot;10049&quot;&gt;&lt;property id=&quot;20148&quot; value=&quot;5&quot;/&gt;&lt;property id=&quot;20300&quot; value=&quot;Slide 47 - &amp;quot;Any Questions?&amp;quot;&quot;/&gt;&lt;property id=&quot;20307&quot; value=&quot;393&quot;/&gt;&lt;/object&gt;&lt;object type=&quot;3&quot; unique_id=&quot;10050&quot;&gt;&lt;property id=&quot;20148&quot; value=&quot;5&quot;/&gt;&lt;property id=&quot;20300&quot; value=&quot;Slide 48&quot;/&gt;&lt;property id=&quot;20307&quot; value=&quot;299&quot;/&gt;&lt;/object&gt;&lt;/object&gt;&lt;object type=&quot;8&quot; unique_id=&quot;10100&quot;&gt;&lt;/object&gt;&lt;/object&gt;&lt;/database&gt;"/>
  <p:tag name="MMPROD_NEXTUNIQUEID" val="10009"/>
  <p:tag name="SECTOMILLISECCONVERTED"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otalTime>0</TotalTime>
  <Words>11702</Words>
  <Application>WPS Presentation</Application>
  <PresentationFormat>On-screen Show (4:3)</PresentationFormat>
  <Paragraphs>447</Paragraphs>
  <Slides>48</Slides>
  <Notes>45</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48</vt:i4>
      </vt:variant>
    </vt:vector>
  </HeadingPairs>
  <TitlesOfParts>
    <vt:vector size="58" baseType="lpstr">
      <vt:lpstr>Arial</vt:lpstr>
      <vt:lpstr>SimSun</vt:lpstr>
      <vt:lpstr>Wingdings</vt:lpstr>
      <vt:lpstr>Helvetica</vt:lpstr>
      <vt:lpstr>Arial</vt:lpstr>
      <vt:lpstr>Helvetica Neue</vt:lpstr>
      <vt:lpstr>Microsoft YaHei</vt:lpstr>
      <vt:lpstr>Arial Unicode MS</vt:lpstr>
      <vt:lpstr>Calibri</vt:lpstr>
      <vt:lpstr>Office Theme</vt:lpstr>
      <vt:lpstr>PowerPoint 演示文稿</vt:lpstr>
      <vt:lpstr>PowerPoint 演示文稿</vt:lpstr>
      <vt:lpstr>PowerPoint 演示文稿</vt:lpstr>
      <vt:lpstr>Summary</vt:lpstr>
      <vt:lpstr>Any Questions?</vt:lpstr>
      <vt:lpstr>PowerPoint 演示文稿</vt:lpstr>
      <vt:lpstr>PowerPoint 演示文稿</vt:lpstr>
      <vt:lpstr>Summary</vt:lpstr>
      <vt:lpstr>Any Questions?</vt:lpstr>
      <vt:lpstr>PowerPoint 演示文稿</vt:lpstr>
      <vt:lpstr>PowerPoint 演示文稿</vt:lpstr>
      <vt:lpstr>PowerPoint 演示文稿</vt:lpstr>
      <vt:lpstr>Summary</vt:lpstr>
      <vt:lpstr>Any Questions?</vt:lpstr>
      <vt:lpstr>PowerPoint 演示文稿</vt:lpstr>
      <vt:lpstr>PowerPoint 演示文稿</vt:lpstr>
      <vt:lpstr>Summary</vt:lpstr>
      <vt:lpstr>Summary</vt:lpstr>
      <vt:lpstr>Any Questions?</vt:lpstr>
      <vt:lpstr>PowerPoint 演示文稿</vt:lpstr>
      <vt:lpstr>PowerPoint 演示文稿</vt:lpstr>
      <vt:lpstr>Summary</vt:lpstr>
      <vt:lpstr>Any Questions?</vt:lpstr>
      <vt:lpstr>PowerPoint 演示文稿</vt:lpstr>
      <vt:lpstr>PowerPoint 演示文稿</vt:lpstr>
      <vt:lpstr>PowerPoint 演示文稿</vt:lpstr>
      <vt:lpstr>Summary</vt:lpstr>
      <vt:lpstr>Summary</vt:lpstr>
      <vt:lpstr>Any Questions?</vt:lpstr>
      <vt:lpstr>PowerPoint 演示文稿</vt:lpstr>
      <vt:lpstr>PowerPoint 演示文稿</vt:lpstr>
      <vt:lpstr>PowerPoint 演示文稿</vt:lpstr>
      <vt:lpstr>Summary</vt:lpstr>
      <vt:lpstr>Summary</vt:lpstr>
      <vt:lpstr>Any Questions?</vt:lpstr>
      <vt:lpstr>PowerPoint 演示文稿</vt:lpstr>
      <vt:lpstr>PowerPoint 演示文稿</vt:lpstr>
      <vt:lpstr>PowerPoint 演示文稿</vt:lpstr>
      <vt:lpstr>Summary</vt:lpstr>
      <vt:lpstr>Summary</vt:lpstr>
      <vt:lpstr>Any Questions?</vt:lpstr>
      <vt:lpstr>PowerPoint 演示文稿</vt:lpstr>
      <vt:lpstr>PowerPoint 演示文稿</vt:lpstr>
      <vt:lpstr>PowerPoint 演示文稿</vt:lpstr>
      <vt:lpstr>Summary</vt:lpstr>
      <vt:lpstr>Summary</vt:lpstr>
      <vt:lpstr>Any Questions?</vt:lpstr>
      <vt:lpstr>PowerPoint 演示文稿</vt:lpstr>
    </vt:vector>
  </TitlesOfParts>
  <Company>Jitendra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IDEA</dc:creator>
  <cp:lastModifiedBy>Dell</cp:lastModifiedBy>
  <cp:revision>491</cp:revision>
  <dcterms:created xsi:type="dcterms:W3CDTF">2013-06-12T07:50:00Z</dcterms:created>
  <dcterms:modified xsi:type="dcterms:W3CDTF">2023-01-22T10:49:22Z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3D30B7486F6346CDB6D6FCE51DBEC12D</vt:lpwstr>
  </property>
  <property fmtid="{D5CDD505-2E9C-101B-9397-08002B2CF9AE}" pid="3" name="KSOProductBuildVer">
    <vt:lpwstr>1033-11.2.0.11440</vt:lpwstr>
  </property>
</Properties>
</file>